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1" r:id="rId15"/>
    <p:sldId id="272" r:id="rId16"/>
    <p:sldId id="273" r:id="rId17"/>
    <p:sldId id="274" r:id="rId18"/>
    <p:sldId id="275" r:id="rId19"/>
    <p:sldId id="276" r:id="rId20"/>
    <p:sldId id="277" r:id="rId21"/>
    <p:sldId id="284" r:id="rId22"/>
    <p:sldId id="278" r:id="rId23"/>
    <p:sldId id="279" r:id="rId24"/>
    <p:sldId id="280" r:id="rId25"/>
    <p:sldId id="281" r:id="rId26"/>
    <p:sldId id="285" r:id="rId27"/>
    <p:sldId id="286" r:id="rId28"/>
    <p:sldId id="282"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125C4D-A8F0-42F1-B6AF-C14278EF56C5}" type="datetimeFigureOut">
              <a:rPr lang="en-US" smtClean="0"/>
              <a:t>7/31/2025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AAAC26-9A35-4F70-B7AA-FA9A204691CD}" type="slidenum">
              <a:rPr lang="en-US" smtClean="0"/>
              <a:t>‹#›</a:t>
            </a:fld>
            <a:endParaRPr lang="en-US"/>
          </a:p>
        </p:txBody>
      </p:sp>
    </p:spTree>
    <p:extLst>
      <p:ext uri="{BB962C8B-B14F-4D97-AF65-F5344CB8AC3E}">
        <p14:creationId xmlns:p14="http://schemas.microsoft.com/office/powerpoint/2010/main" val="1963645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AAAC26-9A35-4F70-B7AA-FA9A204691CD}" type="slidenum">
              <a:rPr lang="en-US" smtClean="0"/>
              <a:t>6</a:t>
            </a:fld>
            <a:endParaRPr lang="en-US"/>
          </a:p>
        </p:txBody>
      </p:sp>
    </p:spTree>
    <p:extLst>
      <p:ext uri="{BB962C8B-B14F-4D97-AF65-F5344CB8AC3E}">
        <p14:creationId xmlns:p14="http://schemas.microsoft.com/office/powerpoint/2010/main" val="1143949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3776730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1650029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24896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510150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01097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3349975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2338597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3379207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1248586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CCCA7-2D41-4056-9E38-10A40D9415D1}"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1909317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BCCCA7-2D41-4056-9E38-10A40D9415D1}"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77057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BCCCA7-2D41-4056-9E38-10A40D9415D1}" type="datetimeFigureOut">
              <a:rPr lang="en-US" smtClean="0"/>
              <a:t>7/31/2025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2466236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BCCCA7-2D41-4056-9E38-10A40D9415D1}" type="datetimeFigureOut">
              <a:rPr lang="en-US" smtClean="0"/>
              <a:t>7/31/2025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380811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CCCA7-2D41-4056-9E38-10A40D9415D1}" type="datetimeFigureOut">
              <a:rPr lang="en-US" smtClean="0"/>
              <a:t>7/31/2025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1639358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BCCCA7-2D41-4056-9E38-10A40D9415D1}"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3134409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BCCCA7-2D41-4056-9E38-10A40D9415D1}"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D21C3-40A6-4DF1-80E8-165250DC29CA}" type="slidenum">
              <a:rPr lang="en-US" smtClean="0"/>
              <a:t>‹#›</a:t>
            </a:fld>
            <a:endParaRPr lang="en-US"/>
          </a:p>
        </p:txBody>
      </p:sp>
    </p:spTree>
    <p:extLst>
      <p:ext uri="{BB962C8B-B14F-4D97-AF65-F5344CB8AC3E}">
        <p14:creationId xmlns:p14="http://schemas.microsoft.com/office/powerpoint/2010/main" val="344810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BCCCA7-2D41-4056-9E38-10A40D9415D1}" type="datetimeFigureOut">
              <a:rPr lang="en-US" smtClean="0"/>
              <a:t>7/31/2025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12D21C3-40A6-4DF1-80E8-165250DC29CA}" type="slidenum">
              <a:rPr lang="en-US" smtClean="0"/>
              <a:t>‹#›</a:t>
            </a:fld>
            <a:endParaRPr lang="en-US"/>
          </a:p>
        </p:txBody>
      </p:sp>
    </p:spTree>
    <p:extLst>
      <p:ext uri="{BB962C8B-B14F-4D97-AF65-F5344CB8AC3E}">
        <p14:creationId xmlns:p14="http://schemas.microsoft.com/office/powerpoint/2010/main" val="65788089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50F1F-702E-AF18-5C87-3C81986D0B4F}"/>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8EC5F0E1-9535-79F2-03C4-75ACAD6ABFF3}"/>
              </a:ext>
            </a:extLst>
          </p:cNvPr>
          <p:cNvSpPr>
            <a:spLocks noGrp="1"/>
          </p:cNvSpPr>
          <p:nvPr>
            <p:ph type="subTitle" idx="1"/>
          </p:nvPr>
        </p:nvSpPr>
        <p:spPr/>
        <p:txBody>
          <a:bodyPr/>
          <a:lstStyle/>
          <a:p>
            <a:endParaRPr lang="en-US" dirty="0"/>
          </a:p>
        </p:txBody>
      </p:sp>
      <p:pic>
        <p:nvPicPr>
          <p:cNvPr id="5" name="Picture 4">
            <a:extLst>
              <a:ext uri="{FF2B5EF4-FFF2-40B4-BE49-F238E27FC236}">
                <a16:creationId xmlns:a16="http://schemas.microsoft.com/office/drawing/2014/main" id="{EBD199E4-1C8C-1847-4153-EFCEC7A690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3348" y="1122363"/>
            <a:ext cx="7795834" cy="4341840"/>
          </a:xfrm>
          <a:prstGeom prst="rect">
            <a:avLst/>
          </a:prstGeom>
        </p:spPr>
      </p:pic>
    </p:spTree>
    <p:extLst>
      <p:ext uri="{BB962C8B-B14F-4D97-AF65-F5344CB8AC3E}">
        <p14:creationId xmlns:p14="http://schemas.microsoft.com/office/powerpoint/2010/main" val="1171433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0EC8B-FF7F-84FD-F73C-54EDC8D1FB45}"/>
              </a:ext>
            </a:extLst>
          </p:cNvPr>
          <p:cNvSpPr>
            <a:spLocks noGrp="1"/>
          </p:cNvSpPr>
          <p:nvPr>
            <p:ph type="title"/>
          </p:nvPr>
        </p:nvSpPr>
        <p:spPr>
          <a:xfrm>
            <a:off x="677334" y="609600"/>
            <a:ext cx="8596668" cy="4079358"/>
          </a:xfrm>
        </p:spPr>
        <p:txBody>
          <a:bodyPr>
            <a:normAutofit/>
          </a:bodyPr>
          <a:lstStyle/>
          <a:p>
            <a:pPr algn="r" rtl="1"/>
            <a:r>
              <a:rPr lang="fa-IR" b="1" dirty="0" err="1">
                <a:solidFill>
                  <a:schemeClr val="tx1"/>
                </a:solidFill>
                <a:latin typeface="Arial" panose="020B0604020202020204" pitchFamily="34" charset="0"/>
                <a:cs typeface="Arial" panose="020B0604020202020204" pitchFamily="34" charset="0"/>
              </a:rPr>
              <a:t>مولفه</a:t>
            </a:r>
            <a:r>
              <a:rPr lang="fa-IR" b="1" dirty="0">
                <a:solidFill>
                  <a:schemeClr val="tx1"/>
                </a:solidFill>
                <a:latin typeface="Arial" panose="020B0604020202020204" pitchFamily="34" charset="0"/>
                <a:cs typeface="Arial" panose="020B0604020202020204" pitchFamily="34" charset="0"/>
              </a:rPr>
              <a:t> های زیست </a:t>
            </a:r>
            <a:r>
              <a:rPr lang="fa-IR" b="1" dirty="0" err="1">
                <a:solidFill>
                  <a:schemeClr val="tx1"/>
                </a:solidFill>
                <a:latin typeface="Arial" panose="020B0604020202020204" pitchFamily="34" charset="0"/>
                <a:cs typeface="Arial" panose="020B0604020202020204" pitchFamily="34" charset="0"/>
              </a:rPr>
              <a:t>عفیفانه</a:t>
            </a:r>
            <a:br>
              <a:rPr lang="fa-IR" b="1" dirty="0">
                <a:solidFill>
                  <a:schemeClr val="tx1"/>
                </a:solidFill>
                <a:latin typeface="Arial" panose="020B0604020202020204" pitchFamily="34" charset="0"/>
                <a:cs typeface="Arial" panose="020B0604020202020204" pitchFamily="34" charset="0"/>
              </a:rPr>
            </a:br>
            <a:r>
              <a:rPr lang="fa-IR" b="1" dirty="0">
                <a:solidFill>
                  <a:schemeClr val="tx1"/>
                </a:solidFill>
                <a:latin typeface="Arial" panose="020B0604020202020204" pitchFamily="34" charset="0"/>
                <a:cs typeface="Arial" panose="020B0604020202020204" pitchFamily="34" charset="0"/>
              </a:rPr>
              <a:t> </a:t>
            </a:r>
            <a:br>
              <a:rPr lang="fa-IR" sz="3200" dirty="0">
                <a:solidFill>
                  <a:schemeClr val="tx1"/>
                </a:solidFill>
                <a:latin typeface="Arial" panose="020B0604020202020204" pitchFamily="34" charset="0"/>
                <a:cs typeface="Arial" panose="020B0604020202020204" pitchFamily="34" charset="0"/>
              </a:rPr>
            </a:br>
            <a:r>
              <a:rPr lang="fa-IR" sz="3200" dirty="0">
                <a:solidFill>
                  <a:schemeClr val="tx1"/>
                </a:solidFill>
                <a:latin typeface="Arial" panose="020B0604020202020204" pitchFamily="34" charset="0"/>
                <a:cs typeface="Arial" panose="020B0604020202020204" pitchFamily="34" charset="0"/>
              </a:rPr>
              <a:t>1.انتخاب امور شایسته و پرهیز از امور نا </a:t>
            </a:r>
            <a:r>
              <a:rPr lang="fa-IR" sz="3200" dirty="0" err="1">
                <a:solidFill>
                  <a:schemeClr val="tx1"/>
                </a:solidFill>
                <a:latin typeface="Arial" panose="020B0604020202020204" pitchFamily="34" charset="0"/>
                <a:cs typeface="Arial" panose="020B0604020202020204" pitchFamily="34" charset="0"/>
              </a:rPr>
              <a:t>شایست</a:t>
            </a:r>
            <a:r>
              <a:rPr lang="fa-IR" sz="3200" dirty="0">
                <a:solidFill>
                  <a:schemeClr val="tx1"/>
                </a:solidFill>
                <a:latin typeface="Arial" panose="020B0604020202020204" pitchFamily="34" charset="0"/>
                <a:cs typeface="Arial" panose="020B0604020202020204" pitchFamily="34" charset="0"/>
              </a:rPr>
              <a:t> (ملاک شایستگی مفید بودن امری در سلامت ،رشد ،بالندگی و سعادت فردی و اجتماعی است )</a:t>
            </a:r>
            <a:br>
              <a:rPr lang="fa-IR" sz="3200" dirty="0">
                <a:solidFill>
                  <a:schemeClr val="tx1"/>
                </a:solidFill>
                <a:latin typeface="Arial" panose="020B0604020202020204" pitchFamily="34" charset="0"/>
                <a:cs typeface="Arial" panose="020B0604020202020204" pitchFamily="34" charset="0"/>
              </a:rPr>
            </a:br>
            <a:r>
              <a:rPr lang="fa-IR" sz="3200" dirty="0">
                <a:solidFill>
                  <a:schemeClr val="tx1"/>
                </a:solidFill>
                <a:latin typeface="Arial" panose="020B0604020202020204" pitchFamily="34" charset="0"/>
                <a:cs typeface="Arial" panose="020B0604020202020204" pitchFamily="34" charset="0"/>
              </a:rPr>
              <a:t>2. انتخاب به اندازه (در حد اعتدال ) و دوری از افراط و اسراف </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66B31C2-5488-C931-48EA-F07510155CD6}"/>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165337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0C209-6EA5-6E89-7816-5B3C0B6208D0}"/>
              </a:ext>
            </a:extLst>
          </p:cNvPr>
          <p:cNvSpPr>
            <a:spLocks noGrp="1"/>
          </p:cNvSpPr>
          <p:nvPr>
            <p:ph type="title"/>
          </p:nvPr>
        </p:nvSpPr>
        <p:spPr>
          <a:xfrm>
            <a:off x="677335" y="1339703"/>
            <a:ext cx="8596668" cy="1477925"/>
          </a:xfrm>
        </p:spPr>
        <p:txBody>
          <a:bodyPr>
            <a:normAutofit/>
          </a:bodyPr>
          <a:lstStyle/>
          <a:p>
            <a:pPr algn="r" rtl="1"/>
            <a:r>
              <a:rPr lang="fa-IR" b="1" dirty="0">
                <a:latin typeface="Arial" panose="020B0604020202020204" pitchFamily="34" charset="0"/>
                <a:cs typeface="Arial" panose="020B0604020202020204" pitchFamily="34" charset="0"/>
              </a:rPr>
              <a:t>قلمرو زیست </a:t>
            </a:r>
            <a:r>
              <a:rPr lang="fa-IR" b="1" dirty="0" err="1">
                <a:latin typeface="Arial" panose="020B0604020202020204" pitchFamily="34" charset="0"/>
                <a:cs typeface="Arial" panose="020B0604020202020204" pitchFamily="34" charset="0"/>
              </a:rPr>
              <a:t>عفیفانه</a:t>
            </a:r>
            <a:r>
              <a:rPr lang="fa-IR" b="1" dirty="0">
                <a:latin typeface="Arial" panose="020B0604020202020204" pitchFamily="34" charset="0"/>
                <a:cs typeface="Arial" panose="020B0604020202020204" pitchFamily="34" charset="0"/>
              </a:rPr>
              <a:t> از دیدگاه ارسطو</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DAFE451-DB8B-D77B-4C5D-D22BF8416F87}"/>
              </a:ext>
            </a:extLst>
          </p:cNvPr>
          <p:cNvSpPr>
            <a:spLocks noGrp="1"/>
          </p:cNvSpPr>
          <p:nvPr>
            <p:ph type="body" idx="1"/>
          </p:nvPr>
        </p:nvSpPr>
        <p:spPr>
          <a:xfrm>
            <a:off x="677335" y="3429000"/>
            <a:ext cx="8596668" cy="1958848"/>
          </a:xfrm>
        </p:spPr>
        <p:txBody>
          <a:bodyPr>
            <a:normAutofit/>
          </a:bodyPr>
          <a:lstStyle/>
          <a:p>
            <a:pPr algn="r" rtl="1"/>
            <a:r>
              <a:rPr lang="fa-IR" sz="28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حکیم ارسطو قلمرو عفت را در سه امر خوردن ،نوشیدن و ارتباط جنسی میداند </a:t>
            </a:r>
          </a:p>
          <a:p>
            <a:pPr algn="r" rtl="1"/>
            <a:r>
              <a:rPr lang="fa-IR" sz="28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از نظر وی مضر نبودن و میانه روی دو اصل مهم در سه امر خوردن ،نوشیدن و ارتباط جنسی است</a:t>
            </a:r>
          </a:p>
          <a:p>
            <a:pPr algn="r" rtl="1"/>
            <a:endParaRPr lang="en-US" sz="2800" dirty="0">
              <a:solidFill>
                <a:schemeClr val="tx1"/>
              </a:solidFill>
            </a:endParaRPr>
          </a:p>
        </p:txBody>
      </p:sp>
    </p:spTree>
    <p:extLst>
      <p:ext uri="{BB962C8B-B14F-4D97-AF65-F5344CB8AC3E}">
        <p14:creationId xmlns:p14="http://schemas.microsoft.com/office/powerpoint/2010/main" val="771352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6ECA8-FF02-E727-16F1-5822DF43720A}"/>
              </a:ext>
            </a:extLst>
          </p:cNvPr>
          <p:cNvSpPr>
            <a:spLocks noGrp="1"/>
          </p:cNvSpPr>
          <p:nvPr>
            <p:ph type="title"/>
          </p:nvPr>
        </p:nvSpPr>
        <p:spPr>
          <a:xfrm>
            <a:off x="677335" y="265814"/>
            <a:ext cx="8596668" cy="6262577"/>
          </a:xfrm>
        </p:spPr>
        <p:txBody>
          <a:bodyPr>
            <a:normAutofit fontScale="90000"/>
          </a:bodyPr>
          <a:lstStyle/>
          <a:p>
            <a:pPr algn="r" rtl="1"/>
            <a:r>
              <a:rPr lang="fa-IR" dirty="0">
                <a:solidFill>
                  <a:schemeClr val="tx1"/>
                </a:solidFill>
              </a:rPr>
              <a:t>زیست </a:t>
            </a:r>
            <a:r>
              <a:rPr lang="fa-IR" dirty="0" err="1">
                <a:solidFill>
                  <a:schemeClr val="tx1"/>
                </a:solidFill>
              </a:rPr>
              <a:t>عفیفانه</a:t>
            </a:r>
            <a:r>
              <a:rPr lang="fa-IR" dirty="0">
                <a:solidFill>
                  <a:schemeClr val="tx1"/>
                </a:solidFill>
              </a:rPr>
              <a:t> در قرآن</a:t>
            </a:r>
            <a:br>
              <a:rPr lang="fa-IR" dirty="0">
                <a:solidFill>
                  <a:schemeClr val="tx1"/>
                </a:solidFill>
              </a:rPr>
            </a:br>
            <a:br>
              <a:rPr lang="fa-IR" sz="3100" dirty="0">
                <a:solidFill>
                  <a:schemeClr val="tx1"/>
                </a:solidFill>
                <a:latin typeface="Arial" panose="020B0604020202020204" pitchFamily="34" charset="0"/>
                <a:cs typeface="Arial" panose="020B0604020202020204" pitchFamily="34" charset="0"/>
              </a:rPr>
            </a:br>
            <a:r>
              <a:rPr lang="fa-IR" sz="3100" dirty="0" err="1">
                <a:solidFill>
                  <a:schemeClr val="tx1"/>
                </a:solidFill>
                <a:latin typeface="Arial" panose="020B0604020202020204" pitchFamily="34" charset="0"/>
                <a:cs typeface="Arial" panose="020B0604020202020204" pitchFamily="34" charset="0"/>
              </a:rPr>
              <a:t>قرآن</a:t>
            </a:r>
            <a:r>
              <a:rPr lang="fa-IR" sz="3100" dirty="0">
                <a:solidFill>
                  <a:schemeClr val="tx1"/>
                </a:solidFill>
                <a:latin typeface="Arial" panose="020B0604020202020204" pitchFamily="34" charset="0"/>
                <a:cs typeface="Arial" panose="020B0604020202020204" pitchFamily="34" charset="0"/>
              </a:rPr>
              <a:t> عفت ورزی را هم در </a:t>
            </a:r>
            <a:r>
              <a:rPr lang="fa-IR" sz="3100" dirty="0" err="1">
                <a:solidFill>
                  <a:schemeClr val="tx1"/>
                </a:solidFill>
                <a:latin typeface="Arial" panose="020B0604020202020204" pitchFamily="34" charset="0"/>
                <a:cs typeface="Arial" panose="020B0604020202020204" pitchFamily="34" charset="0"/>
              </a:rPr>
              <a:t>اتباط</a:t>
            </a:r>
            <a:r>
              <a:rPr lang="fa-IR" sz="3100" dirty="0">
                <a:solidFill>
                  <a:schemeClr val="tx1"/>
                </a:solidFill>
                <a:latin typeface="Arial" panose="020B0604020202020204" pitchFamily="34" charset="0"/>
                <a:cs typeface="Arial" panose="020B0604020202020204" pitchFamily="34" charset="0"/>
              </a:rPr>
              <a:t> جنسی و هم کسب ثروت بیان کرده است </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در تمدن اسلامی و در بین </a:t>
            </a:r>
            <a:r>
              <a:rPr lang="fa-IR" sz="3100" dirty="0" err="1">
                <a:solidFill>
                  <a:schemeClr val="tx1"/>
                </a:solidFill>
                <a:latin typeface="Arial" panose="020B0604020202020204" pitchFamily="34" charset="0"/>
                <a:cs typeface="Arial" panose="020B0604020202020204" pitchFamily="34" charset="0"/>
              </a:rPr>
              <a:t>حکیمان</a:t>
            </a:r>
            <a:r>
              <a:rPr lang="fa-IR" sz="3100" dirty="0">
                <a:solidFill>
                  <a:schemeClr val="tx1"/>
                </a:solidFill>
                <a:latin typeface="Arial" panose="020B0604020202020204" pitchFamily="34" charset="0"/>
                <a:cs typeface="Arial" panose="020B0604020202020204" pitchFamily="34" charset="0"/>
              </a:rPr>
              <a:t> و اندیشمندان اسلامی زیست </a:t>
            </a:r>
            <a:r>
              <a:rPr lang="fa-IR" sz="3100" dirty="0" err="1">
                <a:solidFill>
                  <a:schemeClr val="tx1"/>
                </a:solidFill>
                <a:latin typeface="Arial" panose="020B0604020202020204" pitchFamily="34" charset="0"/>
                <a:cs typeface="Arial" panose="020B0604020202020204" pitchFamily="34" charset="0"/>
              </a:rPr>
              <a:t>عفیفانه</a:t>
            </a:r>
            <a:r>
              <a:rPr lang="fa-IR" sz="3100" dirty="0">
                <a:solidFill>
                  <a:schemeClr val="tx1"/>
                </a:solidFill>
                <a:latin typeface="Arial" panose="020B0604020202020204" pitchFamily="34" charset="0"/>
                <a:cs typeface="Arial" panose="020B0604020202020204" pitchFamily="34" charset="0"/>
              </a:rPr>
              <a:t> مفهومی فراگیر بوده و شامل </a:t>
            </a:r>
            <a:r>
              <a:rPr lang="fa-IR" sz="3100" dirty="0" err="1">
                <a:solidFill>
                  <a:schemeClr val="tx1"/>
                </a:solidFill>
                <a:latin typeface="Arial" panose="020B0604020202020204" pitchFamily="34" charset="0"/>
                <a:cs typeface="Arial" panose="020B0604020202020204" pitchFamily="34" charset="0"/>
              </a:rPr>
              <a:t>مواردی</a:t>
            </a:r>
            <a:r>
              <a:rPr lang="fa-IR" sz="3100" dirty="0">
                <a:solidFill>
                  <a:schemeClr val="tx1"/>
                </a:solidFill>
                <a:latin typeface="Arial" panose="020B0604020202020204" pitchFamily="34" charset="0"/>
                <a:cs typeface="Arial" panose="020B0604020202020204" pitchFamily="34" charset="0"/>
              </a:rPr>
              <a:t> به شرح ذیل می باشد </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1</a:t>
            </a:r>
            <a:r>
              <a:rPr lang="fa-IR" sz="2700" dirty="0">
                <a:solidFill>
                  <a:schemeClr val="tx1"/>
                </a:solidFill>
                <a:latin typeface="Arial" panose="020B0604020202020204" pitchFamily="34" charset="0"/>
                <a:cs typeface="Arial" panose="020B0604020202020204" pitchFamily="34" charset="0"/>
              </a:rPr>
              <a:t>.عفت در تغذیه</a:t>
            </a:r>
            <a:br>
              <a:rPr lang="fa-IR" sz="2700" dirty="0">
                <a:solidFill>
                  <a:schemeClr val="tx1"/>
                </a:solidFill>
                <a:latin typeface="Arial" panose="020B0604020202020204" pitchFamily="34" charset="0"/>
                <a:cs typeface="Arial" panose="020B0604020202020204" pitchFamily="34" charset="0"/>
              </a:rPr>
            </a:br>
            <a:r>
              <a:rPr lang="fa-IR" sz="2700" dirty="0">
                <a:solidFill>
                  <a:schemeClr val="tx1"/>
                </a:solidFill>
                <a:latin typeface="Arial" panose="020B0604020202020204" pitchFamily="34" charset="0"/>
                <a:cs typeface="Arial" panose="020B0604020202020204" pitchFamily="34" charset="0"/>
              </a:rPr>
              <a:t>2. عفت در استفاده از منابع</a:t>
            </a:r>
            <a:br>
              <a:rPr lang="fa-IR" sz="2700" dirty="0">
                <a:solidFill>
                  <a:schemeClr val="tx1"/>
                </a:solidFill>
                <a:latin typeface="Arial" panose="020B0604020202020204" pitchFamily="34" charset="0"/>
                <a:cs typeface="Arial" panose="020B0604020202020204" pitchFamily="34" charset="0"/>
              </a:rPr>
            </a:br>
            <a:r>
              <a:rPr lang="fa-IR" sz="2700" dirty="0">
                <a:solidFill>
                  <a:schemeClr val="tx1"/>
                </a:solidFill>
                <a:latin typeface="Arial" panose="020B0604020202020204" pitchFamily="34" charset="0"/>
                <a:cs typeface="Arial" panose="020B0604020202020204" pitchFamily="34" charset="0"/>
              </a:rPr>
              <a:t>3. عفت در گفتار و نوشتار</a:t>
            </a:r>
            <a:br>
              <a:rPr lang="fa-IR" sz="2700" dirty="0">
                <a:solidFill>
                  <a:schemeClr val="tx1"/>
                </a:solidFill>
                <a:latin typeface="Arial" panose="020B0604020202020204" pitchFamily="34" charset="0"/>
                <a:cs typeface="Arial" panose="020B0604020202020204" pitchFamily="34" charset="0"/>
              </a:rPr>
            </a:br>
            <a:r>
              <a:rPr lang="fa-IR" sz="2700" dirty="0">
                <a:solidFill>
                  <a:schemeClr val="tx1"/>
                </a:solidFill>
                <a:latin typeface="Arial" panose="020B0604020202020204" pitchFamily="34" charset="0"/>
                <a:cs typeface="Arial" panose="020B0604020202020204" pitchFamily="34" charset="0"/>
              </a:rPr>
              <a:t>4.عفت در پوشش</a:t>
            </a:r>
            <a:br>
              <a:rPr lang="fa-IR" sz="2700" dirty="0">
                <a:solidFill>
                  <a:schemeClr val="tx1"/>
                </a:solidFill>
                <a:latin typeface="Arial" panose="020B0604020202020204" pitchFamily="34" charset="0"/>
                <a:cs typeface="Arial" panose="020B0604020202020204" pitchFamily="34" charset="0"/>
              </a:rPr>
            </a:br>
            <a:r>
              <a:rPr lang="fa-IR" sz="2700" dirty="0">
                <a:solidFill>
                  <a:schemeClr val="tx1"/>
                </a:solidFill>
                <a:latin typeface="Arial" panose="020B0604020202020204" pitchFamily="34" charset="0"/>
                <a:cs typeface="Arial" panose="020B0604020202020204" pitchFamily="34" charset="0"/>
              </a:rPr>
              <a:t>5.عفت در نگاه </a:t>
            </a:r>
            <a:br>
              <a:rPr lang="fa-IR" sz="2700" dirty="0">
                <a:solidFill>
                  <a:schemeClr val="tx1"/>
                </a:solidFill>
                <a:latin typeface="Arial" panose="020B0604020202020204" pitchFamily="34" charset="0"/>
                <a:cs typeface="Arial" panose="020B0604020202020204" pitchFamily="34" charset="0"/>
              </a:rPr>
            </a:br>
            <a:r>
              <a:rPr lang="fa-IR" sz="2700" dirty="0">
                <a:solidFill>
                  <a:schemeClr val="tx1"/>
                </a:solidFill>
                <a:latin typeface="Arial" panose="020B0604020202020204" pitchFamily="34" charset="0"/>
                <a:cs typeface="Arial" panose="020B0604020202020204" pitchFamily="34" charset="0"/>
              </a:rPr>
              <a:t>6. عفت در ارتباط</a:t>
            </a:r>
            <a:br>
              <a:rPr lang="fa-IR" sz="2700" dirty="0">
                <a:solidFill>
                  <a:schemeClr val="tx1"/>
                </a:solidFill>
                <a:latin typeface="Arial" panose="020B0604020202020204" pitchFamily="34" charset="0"/>
                <a:cs typeface="Arial" panose="020B0604020202020204" pitchFamily="34" charset="0"/>
              </a:rPr>
            </a:br>
            <a:r>
              <a:rPr lang="fa-IR" sz="2700" dirty="0">
                <a:solidFill>
                  <a:schemeClr val="tx1"/>
                </a:solidFill>
                <a:latin typeface="Arial" panose="020B0604020202020204" pitchFamily="34" charset="0"/>
                <a:cs typeface="Arial" panose="020B0604020202020204" pitchFamily="34" charset="0"/>
              </a:rPr>
              <a:t>7.عفت </a:t>
            </a:r>
            <a:r>
              <a:rPr lang="fa-IR" sz="2700" dirty="0" err="1">
                <a:solidFill>
                  <a:schemeClr val="tx1"/>
                </a:solidFill>
                <a:latin typeface="Arial" panose="020B0604020202020204" pitchFamily="34" charset="0"/>
                <a:cs typeface="Arial" panose="020B0604020202020204" pitchFamily="34" charset="0"/>
              </a:rPr>
              <a:t>دردنیای</a:t>
            </a:r>
            <a:r>
              <a:rPr lang="fa-IR" sz="2700" dirty="0">
                <a:solidFill>
                  <a:schemeClr val="tx1"/>
                </a:solidFill>
                <a:latin typeface="Arial" panose="020B0604020202020204" pitchFamily="34" charset="0"/>
                <a:cs typeface="Arial" panose="020B0604020202020204" pitchFamily="34" charset="0"/>
              </a:rPr>
              <a:t> مجازی</a:t>
            </a:r>
            <a:br>
              <a:rPr lang="fa-IR" sz="2700" dirty="0">
                <a:solidFill>
                  <a:schemeClr val="tx1"/>
                </a:solidFill>
                <a:latin typeface="Arial" panose="020B0604020202020204" pitchFamily="34" charset="0"/>
                <a:cs typeface="Arial" panose="020B0604020202020204" pitchFamily="34" charset="0"/>
              </a:rPr>
            </a:br>
            <a:r>
              <a:rPr lang="fa-IR" sz="2700" dirty="0">
                <a:solidFill>
                  <a:schemeClr val="tx1"/>
                </a:solidFill>
                <a:latin typeface="Arial" panose="020B0604020202020204" pitchFamily="34" charset="0"/>
                <a:cs typeface="Arial" panose="020B0604020202020204" pitchFamily="34" charset="0"/>
              </a:rPr>
              <a:t>8.عفت در فکر و خیال </a:t>
            </a:r>
            <a:endParaRPr lang="en-US" sz="27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4E0EED57-AAB1-91CE-8F00-43D2DE7EEF71}"/>
              </a:ext>
            </a:extLst>
          </p:cNvPr>
          <p:cNvSpPr>
            <a:spLocks noGrp="1"/>
          </p:cNvSpPr>
          <p:nvPr>
            <p:ph type="body" idx="1"/>
          </p:nvPr>
        </p:nvSpPr>
        <p:spPr>
          <a:xfrm flipV="1">
            <a:off x="677335" y="5387848"/>
            <a:ext cx="8596668" cy="1023585"/>
          </a:xfrm>
        </p:spPr>
        <p:txBody>
          <a:bodyPr/>
          <a:lstStyle/>
          <a:p>
            <a:endParaRPr lang="en-US" dirty="0"/>
          </a:p>
        </p:txBody>
      </p:sp>
    </p:spTree>
    <p:extLst>
      <p:ext uri="{BB962C8B-B14F-4D97-AF65-F5344CB8AC3E}">
        <p14:creationId xmlns:p14="http://schemas.microsoft.com/office/powerpoint/2010/main" val="911443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1CA04-F5EB-4115-AAAB-9143CDC72B16}"/>
              </a:ext>
            </a:extLst>
          </p:cNvPr>
          <p:cNvSpPr>
            <a:spLocks noGrp="1"/>
          </p:cNvSpPr>
          <p:nvPr>
            <p:ph type="title"/>
          </p:nvPr>
        </p:nvSpPr>
        <p:spPr>
          <a:xfrm>
            <a:off x="677335" y="3668233"/>
            <a:ext cx="8596668" cy="2562446"/>
          </a:xfrm>
        </p:spPr>
        <p:txBody>
          <a:bodyPr>
            <a:normAutofit fontScale="90000"/>
          </a:bodyPr>
          <a:lstStyle/>
          <a:p>
            <a:pPr algn="r" rtl="1"/>
            <a:r>
              <a:rPr kumimoji="0" lang="fa-IR" sz="4400" b="0"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1</a:t>
            </a:r>
            <a:r>
              <a:rPr kumimoji="0" lang="fa-IR"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.عفت در تغذیه</a:t>
            </a:r>
            <a:br>
              <a:rPr kumimoji="0" lang="fa-IR"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br>
            <a:br>
              <a:rPr kumimoji="0" lang="fa-IR"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br>
            <a: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ظاهری ترین قلمرو در زیست </a:t>
            </a:r>
            <a:r>
              <a:rPr kumimoji="0" lang="fa-IR" sz="3100" b="1" i="0" u="none" strike="noStrike" kern="1200" cap="none" spc="0" normalizeH="0" baseline="0" noProof="0" dirty="0" err="1">
                <a:ln>
                  <a:noFill/>
                </a:ln>
                <a:solidFill>
                  <a:schemeClr val="tx1"/>
                </a:solidFill>
                <a:effectLst/>
                <a:uLnTx/>
                <a:uFillTx/>
                <a:latin typeface="Arial" panose="020B0604020202020204" pitchFamily="34" charset="0"/>
                <a:ea typeface="+mj-ea"/>
                <a:cs typeface="Arial" panose="020B0604020202020204" pitchFamily="34" charset="0"/>
              </a:rPr>
              <a:t>عفیفانه</a:t>
            </a:r>
            <a: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 به مواد خوراکی و نوشیدنی ها مرتبط است.</a:t>
            </a:r>
            <a:b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br>
            <a: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عفت ورزیدن در تغذیه شامل استفاده از مواد </a:t>
            </a:r>
            <a:r>
              <a:rPr kumimoji="0" lang="fa-IR" sz="3100" b="1" i="0" u="none" strike="noStrike" kern="1200" cap="none" spc="0" normalizeH="0" baseline="0" noProof="0" dirty="0" err="1">
                <a:ln>
                  <a:noFill/>
                </a:ln>
                <a:solidFill>
                  <a:schemeClr val="tx1"/>
                </a:solidFill>
                <a:effectLst/>
                <a:uLnTx/>
                <a:uFillTx/>
                <a:latin typeface="Arial" panose="020B0604020202020204" pitchFamily="34" charset="0"/>
                <a:ea typeface="+mj-ea"/>
                <a:cs typeface="Arial" panose="020B0604020202020204" pitchFamily="34" charset="0"/>
              </a:rPr>
              <a:t>غذاییی</a:t>
            </a:r>
            <a: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 سالم و مجاز(پرهیز از مواد تخدیر </a:t>
            </a:r>
            <a:r>
              <a:rPr kumimoji="0" lang="fa-IR" sz="3100" b="1" i="0" u="none" strike="noStrike" kern="1200" cap="none" spc="0" normalizeH="0" baseline="0" noProof="0" dirty="0" err="1">
                <a:ln>
                  <a:noFill/>
                </a:ln>
                <a:solidFill>
                  <a:schemeClr val="tx1"/>
                </a:solidFill>
                <a:effectLst/>
                <a:uLnTx/>
                <a:uFillTx/>
                <a:latin typeface="Arial" panose="020B0604020202020204" pitchFamily="34" charset="0"/>
                <a:ea typeface="+mj-ea"/>
                <a:cs typeface="Arial" panose="020B0604020202020204" pitchFamily="34" charset="0"/>
              </a:rPr>
              <a:t>کننده،مسکر</a:t>
            </a:r>
            <a: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 و اعتیاد آور در قلمرو عفت ورزی قرار میگیرد )</a:t>
            </a:r>
            <a:b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br>
            <a: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کدام پدر مادر مشفق و مهربانی به میل عزیز دلبندش برای مصرف مخدر و </a:t>
            </a:r>
            <a:r>
              <a:rPr kumimoji="0" lang="fa-IR" sz="3100" b="1" i="0" u="none" strike="noStrike" kern="1200" cap="none" spc="0" normalizeH="0" baseline="0" noProof="0" dirty="0" err="1">
                <a:ln>
                  <a:noFill/>
                </a:ln>
                <a:solidFill>
                  <a:schemeClr val="tx1"/>
                </a:solidFill>
                <a:effectLst/>
                <a:uLnTx/>
                <a:uFillTx/>
                <a:latin typeface="Arial" panose="020B0604020202020204" pitchFamily="34" charset="0"/>
                <a:ea typeface="+mj-ea"/>
                <a:cs typeface="Arial" panose="020B0604020202020204" pitchFamily="34" charset="0"/>
              </a:rPr>
              <a:t>روانگردان</a:t>
            </a:r>
            <a: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 و مسکرات پاسخ مثبت میدهد؟</a:t>
            </a:r>
            <a:br>
              <a:rPr kumimoji="0" lang="fa-IR" sz="31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br>
            <a:br>
              <a:rPr kumimoji="0" lang="fa-IR" sz="36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br>
            <a:endParaRPr lang="en-US" sz="3600" b="1" dirty="0">
              <a:solidFill>
                <a:schemeClr val="tx1"/>
              </a:solidFill>
            </a:endParaRPr>
          </a:p>
        </p:txBody>
      </p:sp>
      <p:sp>
        <p:nvSpPr>
          <p:cNvPr id="3" name="Text Placeholder 2">
            <a:extLst>
              <a:ext uri="{FF2B5EF4-FFF2-40B4-BE49-F238E27FC236}">
                <a16:creationId xmlns:a16="http://schemas.microsoft.com/office/drawing/2014/main" id="{A0956AE8-61AA-ECC0-FD15-5D4454032B8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22587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69740-1824-6B30-DE1E-AA7336D89719}"/>
              </a:ext>
            </a:extLst>
          </p:cNvPr>
          <p:cNvSpPr>
            <a:spLocks noGrp="1"/>
          </p:cNvSpPr>
          <p:nvPr>
            <p:ph type="title"/>
          </p:nvPr>
        </p:nvSpPr>
        <p:spPr/>
        <p:txBody>
          <a:bodyPr>
            <a:normAutofit fontScale="90000"/>
          </a:bodyPr>
          <a:lstStyle/>
          <a:p>
            <a:pPr algn="r" rtl="1"/>
            <a:r>
              <a:rPr lang="fa-IR" b="1" dirty="0">
                <a:solidFill>
                  <a:schemeClr val="tx1"/>
                </a:solidFill>
                <a:latin typeface="Arial" panose="020B0604020202020204" pitchFamily="34" charset="0"/>
                <a:cs typeface="Arial" panose="020B0604020202020204" pitchFamily="34" charset="0"/>
              </a:rPr>
              <a:t>2.عفت در استفاده از منابع و پرهیز از اسراف </a:t>
            </a:r>
            <a:br>
              <a:rPr lang="fa-IR" b="1" dirty="0">
                <a:solidFill>
                  <a:schemeClr val="tx1"/>
                </a:solidFill>
                <a:latin typeface="Arial" panose="020B0604020202020204" pitchFamily="34" charset="0"/>
                <a:cs typeface="Arial" panose="020B0604020202020204" pitchFamily="34" charset="0"/>
              </a:rPr>
            </a:br>
            <a:r>
              <a:rPr lang="fa-IR" b="1" dirty="0">
                <a:solidFill>
                  <a:schemeClr val="tx1"/>
                </a:solidFill>
                <a:latin typeface="Arial" panose="020B0604020202020204" pitchFamily="34" charset="0"/>
                <a:cs typeface="Arial" panose="020B0604020202020204" pitchFamily="34" charset="0"/>
              </a:rPr>
              <a:t> </a:t>
            </a:r>
            <a:br>
              <a:rPr lang="fa-IR" dirty="0">
                <a:solidFill>
                  <a:schemeClr val="tx1"/>
                </a:solidFill>
                <a:latin typeface="Arial" panose="020B0604020202020204" pitchFamily="34" charset="0"/>
                <a:cs typeface="Arial" panose="020B0604020202020204" pitchFamily="34" charset="0"/>
              </a:rPr>
            </a:br>
            <a:r>
              <a:rPr lang="fa-IR" dirty="0">
                <a:solidFill>
                  <a:schemeClr val="tx1"/>
                </a:solidFill>
                <a:latin typeface="Arial" panose="020B0604020202020204" pitchFamily="34" charset="0"/>
                <a:cs typeface="Arial" panose="020B0604020202020204" pitchFamily="34" charset="0"/>
              </a:rPr>
              <a:t>پرهیز  از اسراف امروزه از راهبری ترین اصول جهانی در مصرف منابع است</a:t>
            </a:r>
            <a:endParaRPr lang="en-US"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92225609-820F-5C47-5F46-8C2B37EF4C2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03163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AFA8A-2FB2-5A45-5BC6-E13907BA8118}"/>
              </a:ext>
            </a:extLst>
          </p:cNvPr>
          <p:cNvSpPr>
            <a:spLocks noGrp="1"/>
          </p:cNvSpPr>
          <p:nvPr>
            <p:ph type="title"/>
          </p:nvPr>
        </p:nvSpPr>
        <p:spPr>
          <a:xfrm>
            <a:off x="677335" y="3168502"/>
            <a:ext cx="8596668" cy="2360428"/>
          </a:xfrm>
        </p:spPr>
        <p:txBody>
          <a:bodyPr>
            <a:normAutofit fontScale="90000"/>
          </a:bodyPr>
          <a:lstStyle/>
          <a:p>
            <a:pPr algn="r" rtl="1"/>
            <a:r>
              <a:rPr lang="fa-IR" b="1" dirty="0">
                <a:solidFill>
                  <a:schemeClr val="tx1"/>
                </a:solidFill>
                <a:latin typeface="Arial" panose="020B0604020202020204" pitchFamily="34" charset="0"/>
                <a:cs typeface="Arial" panose="020B0604020202020204" pitchFamily="34" charset="0"/>
              </a:rPr>
              <a:t>3 .عفت در گفتار و نوشتار:</a:t>
            </a:r>
            <a:br>
              <a:rPr lang="fa-IR" sz="3100" dirty="0">
                <a:solidFill>
                  <a:schemeClr val="tx1"/>
                </a:solidFill>
                <a:latin typeface="Arial" panose="020B0604020202020204" pitchFamily="34" charset="0"/>
                <a:cs typeface="Arial" panose="020B0604020202020204" pitchFamily="34" charset="0"/>
              </a:rPr>
            </a:b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عفت </a:t>
            </a:r>
            <a:r>
              <a:rPr lang="fa-IR" sz="3100" dirty="0" err="1">
                <a:solidFill>
                  <a:schemeClr val="tx1"/>
                </a:solidFill>
                <a:latin typeface="Arial" panose="020B0604020202020204" pitchFamily="34" charset="0"/>
                <a:cs typeface="Arial" panose="020B0604020202020204" pitchFamily="34" charset="0"/>
              </a:rPr>
              <a:t>درکلام</a:t>
            </a:r>
            <a:r>
              <a:rPr lang="fa-IR" sz="3100" dirty="0">
                <a:solidFill>
                  <a:schemeClr val="tx1"/>
                </a:solidFill>
                <a:latin typeface="Arial" panose="020B0604020202020204" pitchFamily="34" charset="0"/>
                <a:cs typeface="Arial" panose="020B0604020202020204" pitchFamily="34" charset="0"/>
              </a:rPr>
              <a:t> عموما در ارتباطات و روابط بین شخصی است. گاهی بی </a:t>
            </a:r>
            <a:r>
              <a:rPr lang="fa-IR" sz="3100" dirty="0" err="1">
                <a:solidFill>
                  <a:schemeClr val="tx1"/>
                </a:solidFill>
                <a:latin typeface="Arial" panose="020B0604020202020204" pitchFamily="34" charset="0"/>
                <a:cs typeface="Arial" panose="020B0604020202020204" pitchFamily="34" charset="0"/>
              </a:rPr>
              <a:t>عفتی</a:t>
            </a:r>
            <a:r>
              <a:rPr lang="fa-IR" sz="3100" dirty="0">
                <a:solidFill>
                  <a:schemeClr val="tx1"/>
                </a:solidFill>
                <a:latin typeface="Arial" panose="020B0604020202020204" pitchFamily="34" charset="0"/>
                <a:cs typeface="Arial" panose="020B0604020202020204" pitchFamily="34" charset="0"/>
              </a:rPr>
              <a:t> در کلام در گروهی رواج یافته و با سخنان غیر </a:t>
            </a:r>
            <a:r>
              <a:rPr lang="fa-IR" sz="3100" dirty="0" err="1">
                <a:solidFill>
                  <a:schemeClr val="tx1"/>
                </a:solidFill>
                <a:latin typeface="Arial" panose="020B0604020202020204" pitchFamily="34" charset="0"/>
                <a:cs typeface="Arial" panose="020B0604020202020204" pitchFamily="34" charset="0"/>
              </a:rPr>
              <a:t>عفیفانه</a:t>
            </a:r>
            <a:r>
              <a:rPr lang="fa-IR" sz="3100" dirty="0">
                <a:solidFill>
                  <a:schemeClr val="tx1"/>
                </a:solidFill>
                <a:latin typeface="Arial" panose="020B0604020202020204" pitchFamily="34" charset="0"/>
                <a:cs typeface="Arial" panose="020B0604020202020204" pitchFamily="34" charset="0"/>
              </a:rPr>
              <a:t> شادی میکند ...</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البته این اول </a:t>
            </a:r>
            <a:r>
              <a:rPr lang="fa-IR" sz="3100" dirty="0" err="1">
                <a:solidFill>
                  <a:schemeClr val="tx1"/>
                </a:solidFill>
                <a:latin typeface="Arial" panose="020B0604020202020204" pitchFamily="34" charset="0"/>
                <a:cs typeface="Arial" panose="020B0604020202020204" pitchFamily="34" charset="0"/>
              </a:rPr>
              <a:t>ماجراست</a:t>
            </a:r>
            <a:r>
              <a:rPr lang="fa-IR" sz="3100" dirty="0">
                <a:solidFill>
                  <a:schemeClr val="tx1"/>
                </a:solidFill>
                <a:latin typeface="Arial" panose="020B0604020202020204" pitchFamily="34" charset="0"/>
                <a:cs typeface="Arial" panose="020B0604020202020204" pitchFamily="34" charset="0"/>
              </a:rPr>
              <a:t> زیرا با بی </a:t>
            </a:r>
            <a:r>
              <a:rPr lang="fa-IR" sz="3100" dirty="0" err="1">
                <a:solidFill>
                  <a:schemeClr val="tx1"/>
                </a:solidFill>
                <a:latin typeface="Arial" panose="020B0604020202020204" pitchFamily="34" charset="0"/>
                <a:cs typeface="Arial" panose="020B0604020202020204" pitchFamily="34" charset="0"/>
              </a:rPr>
              <a:t>عفتی</a:t>
            </a:r>
            <a:r>
              <a:rPr lang="fa-IR" sz="3100" dirty="0">
                <a:solidFill>
                  <a:schemeClr val="tx1"/>
                </a:solidFill>
                <a:latin typeface="Arial" panose="020B0604020202020204" pitchFamily="34" charset="0"/>
                <a:cs typeface="Arial" panose="020B0604020202020204" pitchFamily="34" charset="0"/>
              </a:rPr>
              <a:t> در کلام شخصیت فرد تخریب و او را از بزرگواری و بزرگ منشی فرود آورده به تدریج روابط بین فردی را به رابطه ای رنج آور </a:t>
            </a:r>
            <a:r>
              <a:rPr lang="fa-IR" sz="3100" dirty="0" err="1">
                <a:solidFill>
                  <a:schemeClr val="tx1"/>
                </a:solidFill>
                <a:latin typeface="Arial" panose="020B0604020202020204" pitchFamily="34" charset="0"/>
                <a:cs typeface="Arial" panose="020B0604020202020204" pitchFamily="34" charset="0"/>
              </a:rPr>
              <a:t>همرا</a:t>
            </a:r>
            <a:r>
              <a:rPr lang="fa-IR" sz="3100" dirty="0">
                <a:solidFill>
                  <a:schemeClr val="tx1"/>
                </a:solidFill>
                <a:latin typeface="Arial" panose="020B0604020202020204" pitchFamily="34" charset="0"/>
                <a:cs typeface="Arial" panose="020B0604020202020204" pitchFamily="34" charset="0"/>
              </a:rPr>
              <a:t> با نزاع ، قهر و تنش های پر هزینه  می کشاند </a:t>
            </a:r>
            <a:r>
              <a:rPr lang="fa-IR" sz="3100" dirty="0" err="1">
                <a:solidFill>
                  <a:schemeClr val="tx1"/>
                </a:solidFill>
                <a:latin typeface="Arial" panose="020B0604020202020204" pitchFamily="34" charset="0"/>
                <a:cs typeface="Arial" panose="020B0604020202020204" pitchFamily="34" charset="0"/>
              </a:rPr>
              <a:t>گاها</a:t>
            </a:r>
            <a:r>
              <a:rPr lang="fa-IR" sz="3100" dirty="0">
                <a:solidFill>
                  <a:schemeClr val="tx1"/>
                </a:solidFill>
                <a:latin typeface="Arial" panose="020B0604020202020204" pitchFamily="34" charset="0"/>
                <a:cs typeface="Arial" panose="020B0604020202020204" pitchFamily="34" charset="0"/>
              </a:rPr>
              <a:t> نزاع های دسته جمعی نوجوانان و جوانان در خیابان ها از بی </a:t>
            </a:r>
            <a:r>
              <a:rPr lang="fa-IR" sz="3100" dirty="0" err="1">
                <a:solidFill>
                  <a:schemeClr val="tx1"/>
                </a:solidFill>
                <a:latin typeface="Arial" panose="020B0604020202020204" pitchFamily="34" charset="0"/>
                <a:cs typeface="Arial" panose="020B0604020202020204" pitchFamily="34" charset="0"/>
              </a:rPr>
              <a:t>عفتی</a:t>
            </a:r>
            <a:r>
              <a:rPr lang="fa-IR" sz="3100" dirty="0">
                <a:solidFill>
                  <a:schemeClr val="tx1"/>
                </a:solidFill>
                <a:latin typeface="Arial" panose="020B0604020202020204" pitchFamily="34" charset="0"/>
                <a:cs typeface="Arial" panose="020B0604020202020204" pitchFamily="34" charset="0"/>
              </a:rPr>
              <a:t> کلام ناشی شده است</a:t>
            </a:r>
            <a:endParaRPr lang="en-US" sz="31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AD1054B7-B9B1-D0CA-600A-32CE2C8CA67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8878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AE477-3A4A-8C1D-B2DF-6AF3B9E12F19}"/>
              </a:ext>
            </a:extLst>
          </p:cNvPr>
          <p:cNvSpPr>
            <a:spLocks noGrp="1"/>
          </p:cNvSpPr>
          <p:nvPr>
            <p:ph type="title"/>
          </p:nvPr>
        </p:nvSpPr>
        <p:spPr/>
        <p:txBody>
          <a:bodyPr>
            <a:normAutofit fontScale="90000"/>
          </a:bodyPr>
          <a:lstStyle/>
          <a:p>
            <a:pPr algn="r" rtl="1"/>
            <a:r>
              <a:rPr lang="fa-IR" b="1" dirty="0">
                <a:solidFill>
                  <a:schemeClr val="tx1"/>
                </a:solidFill>
                <a:latin typeface="Arial" panose="020B0604020202020204" pitchFamily="34" charset="0"/>
                <a:cs typeface="Arial" panose="020B0604020202020204" pitchFamily="34" charset="0"/>
              </a:rPr>
              <a:t>4.عفت در پوشش:</a:t>
            </a:r>
            <a:br>
              <a:rPr lang="fa-IR" dirty="0">
                <a:solidFill>
                  <a:schemeClr val="tx1"/>
                </a:solidFill>
              </a:rPr>
            </a:br>
            <a:br>
              <a:rPr lang="fa-IR" dirty="0">
                <a:solidFill>
                  <a:schemeClr val="tx1"/>
                </a:solidFill>
              </a:rPr>
            </a:br>
            <a:r>
              <a:rPr lang="fa-IR" sz="2800" dirty="0">
                <a:solidFill>
                  <a:schemeClr val="tx1"/>
                </a:solidFill>
                <a:latin typeface="Arial" panose="020B0604020202020204" pitchFamily="34" charset="0"/>
                <a:cs typeface="Arial" panose="020B0604020202020204" pitchFamily="34" charset="0"/>
              </a:rPr>
              <a:t>پوشش برای انسان دو عامل اصلی دارد عفت و حفظ بدن از سرما و گرما</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از مهمترین عوامل </a:t>
            </a:r>
            <a:r>
              <a:rPr lang="fa-IR" sz="2800" dirty="0" err="1">
                <a:solidFill>
                  <a:schemeClr val="tx1"/>
                </a:solidFill>
                <a:latin typeface="Arial" panose="020B0604020202020204" pitchFamily="34" charset="0"/>
                <a:cs typeface="Arial" panose="020B0604020202020204" pitchFamily="34" charset="0"/>
              </a:rPr>
              <a:t>هنجارشکنی</a:t>
            </a:r>
            <a:r>
              <a:rPr lang="fa-IR" sz="2800" dirty="0">
                <a:solidFill>
                  <a:schemeClr val="tx1"/>
                </a:solidFill>
                <a:latin typeface="Arial" panose="020B0604020202020204" pitchFamily="34" charset="0"/>
                <a:cs typeface="Arial" panose="020B0604020202020204" pitchFamily="34" charset="0"/>
              </a:rPr>
              <a:t> در پوشش اشتباه در مرز </a:t>
            </a:r>
            <a:r>
              <a:rPr lang="fa-IR" sz="3100" dirty="0">
                <a:solidFill>
                  <a:srgbClr val="FF0000"/>
                </a:solidFill>
                <a:latin typeface="110_Besmellah_1(MRT)" pitchFamily="2" charset="0"/>
                <a:cs typeface="B Homa" panose="00000400000000000000" pitchFamily="2" charset="-78"/>
              </a:rPr>
              <a:t>بین دیده شدن و تماشا</a:t>
            </a:r>
            <a:r>
              <a:rPr lang="fa-IR" sz="3100" dirty="0">
                <a:solidFill>
                  <a:schemeClr val="accent1">
                    <a:lumMod val="60000"/>
                    <a:lumOff val="40000"/>
                  </a:schemeClr>
                </a:solidFill>
                <a:latin typeface="110_Besmellah_1(MRT)" pitchFamily="2" charset="0"/>
                <a:cs typeface="B Homa" panose="00000400000000000000" pitchFamily="2" charset="-78"/>
              </a:rPr>
              <a:t> </a:t>
            </a:r>
            <a:r>
              <a:rPr lang="fa-IR" sz="2800" dirty="0">
                <a:solidFill>
                  <a:schemeClr val="tx1"/>
                </a:solidFill>
                <a:latin typeface="Arial" panose="020B0604020202020204" pitchFamily="34" charset="0"/>
                <a:cs typeface="Arial" panose="020B0604020202020204" pitchFamily="34" charset="0"/>
              </a:rPr>
              <a:t>شدن است</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فرزند محروم از دیده شدن  استعدادها ،هنر و توانایی </a:t>
            </a:r>
            <a:r>
              <a:rPr lang="fa-IR" sz="2800" dirty="0" err="1">
                <a:solidFill>
                  <a:schemeClr val="tx1"/>
                </a:solidFill>
                <a:latin typeface="Arial" panose="020B0604020202020204" pitchFamily="34" charset="0"/>
                <a:cs typeface="Arial" panose="020B0604020202020204" pitchFamily="34" charset="0"/>
              </a:rPr>
              <a:t>اش</a:t>
            </a:r>
            <a:r>
              <a:rPr lang="fa-IR" sz="2800" dirty="0">
                <a:solidFill>
                  <a:schemeClr val="tx1"/>
                </a:solidFill>
                <a:latin typeface="Arial" panose="020B0604020202020204" pitchFamily="34" charset="0"/>
                <a:cs typeface="Arial" panose="020B0604020202020204" pitchFamily="34" charset="0"/>
              </a:rPr>
              <a:t> در منزل به  تماشا شدن  روی می آورد</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کنش تماشا شدن اگرچه تجربه شیرینی برای دختران دارد اما آثار </a:t>
            </a:r>
            <a:r>
              <a:rPr lang="fa-IR" sz="2800" dirty="0" err="1">
                <a:solidFill>
                  <a:schemeClr val="tx1"/>
                </a:solidFill>
                <a:latin typeface="Arial" panose="020B0604020202020204" pitchFamily="34" charset="0"/>
                <a:cs typeface="Arial" panose="020B0604020202020204" pitchFamily="34" charset="0"/>
              </a:rPr>
              <a:t>زیانباروجبران</a:t>
            </a:r>
            <a:r>
              <a:rPr lang="fa-IR" sz="2800" dirty="0">
                <a:solidFill>
                  <a:schemeClr val="tx1"/>
                </a:solidFill>
                <a:latin typeface="Arial" panose="020B0604020202020204" pitchFamily="34" charset="0"/>
                <a:cs typeface="Arial" panose="020B0604020202020204" pitchFamily="34" charset="0"/>
              </a:rPr>
              <a:t> ناپذیری دارد</a:t>
            </a:r>
            <a:endParaRPr lang="en-US" dirty="0">
              <a:solidFill>
                <a:schemeClr val="tx1"/>
              </a:solidFill>
            </a:endParaRPr>
          </a:p>
        </p:txBody>
      </p:sp>
      <p:sp>
        <p:nvSpPr>
          <p:cNvPr id="3" name="Text Placeholder 2">
            <a:extLst>
              <a:ext uri="{FF2B5EF4-FFF2-40B4-BE49-F238E27FC236}">
                <a16:creationId xmlns:a16="http://schemas.microsoft.com/office/drawing/2014/main" id="{4A80668A-44CD-459D-8BEF-1FBEE73C9E6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75733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563FA-8C02-DBB3-B2B1-FDCF9E8CEE6F}"/>
              </a:ext>
            </a:extLst>
          </p:cNvPr>
          <p:cNvSpPr>
            <a:spLocks noGrp="1"/>
          </p:cNvSpPr>
          <p:nvPr>
            <p:ph type="title"/>
          </p:nvPr>
        </p:nvSpPr>
        <p:spPr/>
        <p:txBody>
          <a:bodyPr>
            <a:normAutofit fontScale="90000"/>
          </a:bodyPr>
          <a:lstStyle/>
          <a:p>
            <a:pPr algn="r" rtl="1"/>
            <a:r>
              <a:rPr lang="fa-IR" b="1" dirty="0">
                <a:solidFill>
                  <a:schemeClr val="tx1"/>
                </a:solidFill>
                <a:latin typeface="Arial" panose="020B0604020202020204" pitchFamily="34" charset="0"/>
                <a:cs typeface="Arial" panose="020B0604020202020204" pitchFamily="34" charset="0"/>
              </a:rPr>
              <a:t>5.عفت در نگاه :</a:t>
            </a:r>
            <a:br>
              <a:rPr lang="fa-IR" b="1" dirty="0">
                <a:solidFill>
                  <a:schemeClr val="tx1"/>
                </a:solidFill>
                <a:latin typeface="Arial" panose="020B0604020202020204" pitchFamily="34" charset="0"/>
                <a:cs typeface="Arial" panose="020B0604020202020204" pitchFamily="34" charset="0"/>
              </a:rPr>
            </a:br>
            <a:br>
              <a:rPr lang="fa-IR" b="1"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یکی از وجوه ارتباطی انسان ارتباط بصری است .</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انسان در ارتباط بصری میتواند باری به هر جهت باشد و یا </a:t>
            </a:r>
            <a:r>
              <a:rPr lang="fa-IR" sz="3100" dirty="0" err="1">
                <a:solidFill>
                  <a:schemeClr val="tx1"/>
                </a:solidFill>
                <a:latin typeface="Arial" panose="020B0604020202020204" pitchFamily="34" charset="0"/>
                <a:cs typeface="Arial" panose="020B0604020202020204" pitchFamily="34" charset="0"/>
              </a:rPr>
              <a:t>خویشتندار</a:t>
            </a:r>
            <a:r>
              <a:rPr lang="fa-IR" sz="3100" dirty="0">
                <a:solidFill>
                  <a:schemeClr val="tx1"/>
                </a:solidFill>
                <a:latin typeface="Arial" panose="020B0604020202020204" pitchFamily="34" charset="0"/>
                <a:cs typeface="Arial" panose="020B0604020202020204" pitchFamily="34" charset="0"/>
              </a:rPr>
              <a:t>...</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نگاه </a:t>
            </a:r>
            <a:r>
              <a:rPr lang="fa-IR" sz="3100" dirty="0" err="1">
                <a:solidFill>
                  <a:schemeClr val="tx1"/>
                </a:solidFill>
                <a:latin typeface="Arial" panose="020B0604020202020204" pitchFamily="34" charset="0"/>
                <a:cs typeface="Arial" panose="020B0604020202020204" pitchFamily="34" charset="0"/>
              </a:rPr>
              <a:t>عفیفانه</a:t>
            </a:r>
            <a:r>
              <a:rPr lang="fa-IR" sz="3100" dirty="0">
                <a:solidFill>
                  <a:schemeClr val="tx1"/>
                </a:solidFill>
                <a:latin typeface="Arial" panose="020B0604020202020204" pitchFamily="34" charset="0"/>
                <a:cs typeface="Arial" panose="020B0604020202020204" pitchFamily="34" charset="0"/>
              </a:rPr>
              <a:t> نگاهی پاک و با خویشتنداری است </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در یک نمونه جرم دختر خانمی با پوشش نامناسب و گردن بند طلایش که عریان  در جلوه است منجر به جرمی </a:t>
            </a:r>
            <a:r>
              <a:rPr lang="fa-IR" sz="3100" dirty="0" err="1">
                <a:solidFill>
                  <a:schemeClr val="tx1"/>
                </a:solidFill>
                <a:latin typeface="Arial" panose="020B0604020202020204" pitchFamily="34" charset="0"/>
                <a:cs typeface="Arial" panose="020B0604020202020204" pitchFamily="34" charset="0"/>
              </a:rPr>
              <a:t>دهشناک</a:t>
            </a:r>
            <a:r>
              <a:rPr lang="fa-IR" sz="3100" dirty="0">
                <a:solidFill>
                  <a:schemeClr val="tx1"/>
                </a:solidFill>
                <a:latin typeface="Arial" panose="020B0604020202020204" pitchFamily="34" charset="0"/>
                <a:cs typeface="Arial" panose="020B0604020202020204" pitchFamily="34" charset="0"/>
              </a:rPr>
              <a:t> توسط پسری در اثر بی </a:t>
            </a:r>
            <a:r>
              <a:rPr lang="fa-IR" sz="3100" dirty="0" err="1">
                <a:solidFill>
                  <a:schemeClr val="tx1"/>
                </a:solidFill>
                <a:latin typeface="Arial" panose="020B0604020202020204" pitchFamily="34" charset="0"/>
                <a:cs typeface="Arial" panose="020B0604020202020204" pitchFamily="34" charset="0"/>
              </a:rPr>
              <a:t>عفتی</a:t>
            </a:r>
            <a:r>
              <a:rPr lang="fa-IR" sz="3100" dirty="0">
                <a:solidFill>
                  <a:schemeClr val="tx1"/>
                </a:solidFill>
                <a:latin typeface="Arial" panose="020B0604020202020204" pitchFamily="34" charset="0"/>
                <a:cs typeface="Arial" panose="020B0604020202020204" pitchFamily="34" charset="0"/>
              </a:rPr>
              <a:t> در نگاه میشود</a:t>
            </a:r>
            <a:endParaRPr lang="en-US" sz="31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551166C9-2123-7B59-52E2-A7B056FA037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41213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A0CA-44D4-46A3-5983-747BC3A541C0}"/>
              </a:ext>
            </a:extLst>
          </p:cNvPr>
          <p:cNvSpPr>
            <a:spLocks noGrp="1"/>
          </p:cNvSpPr>
          <p:nvPr>
            <p:ph type="title"/>
          </p:nvPr>
        </p:nvSpPr>
        <p:spPr/>
        <p:txBody>
          <a:bodyPr>
            <a:normAutofit fontScale="90000"/>
          </a:bodyPr>
          <a:lstStyle/>
          <a:p>
            <a:pPr algn="r" rtl="1"/>
            <a:r>
              <a:rPr lang="fa-IR" dirty="0">
                <a:solidFill>
                  <a:schemeClr val="tx1"/>
                </a:solidFill>
              </a:rPr>
              <a:t>6</a:t>
            </a:r>
            <a:r>
              <a:rPr lang="fa-IR" b="1" dirty="0">
                <a:solidFill>
                  <a:schemeClr val="tx1"/>
                </a:solidFill>
                <a:latin typeface="Arial" panose="020B0604020202020204" pitchFamily="34" charset="0"/>
                <a:cs typeface="Arial" panose="020B0604020202020204" pitchFamily="34" charset="0"/>
              </a:rPr>
              <a:t>.عفت در ارتباط</a:t>
            </a:r>
            <a:br>
              <a:rPr lang="fa-IR" dirty="0">
                <a:solidFill>
                  <a:schemeClr val="tx1"/>
                </a:solidFill>
                <a:latin typeface="Arial" panose="020B0604020202020204" pitchFamily="34" charset="0"/>
                <a:cs typeface="Arial" panose="020B0604020202020204" pitchFamily="34" charset="0"/>
              </a:rPr>
            </a:br>
            <a:r>
              <a:rPr lang="fa-IR" dirty="0">
                <a:solidFill>
                  <a:schemeClr val="tx1"/>
                </a:solidFill>
                <a:latin typeface="Arial" panose="020B0604020202020204" pitchFamily="34" charset="0"/>
                <a:cs typeface="Arial" panose="020B0604020202020204" pitchFamily="34" charset="0"/>
              </a:rPr>
              <a:t> </a:t>
            </a:r>
            <a:br>
              <a:rPr lang="fa-IR"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آشکار ترین مصداق ارتباط </a:t>
            </a:r>
            <a:r>
              <a:rPr lang="fa-IR" sz="3100" dirty="0" err="1">
                <a:solidFill>
                  <a:schemeClr val="tx1"/>
                </a:solidFill>
                <a:latin typeface="Arial" panose="020B0604020202020204" pitchFamily="34" charset="0"/>
                <a:cs typeface="Arial" panose="020B0604020202020204" pitchFamily="34" charset="0"/>
              </a:rPr>
              <a:t>عفیفانه</a:t>
            </a:r>
            <a:r>
              <a:rPr lang="fa-IR" sz="3100" dirty="0">
                <a:solidFill>
                  <a:schemeClr val="tx1"/>
                </a:solidFill>
                <a:latin typeface="Arial" panose="020B0604020202020204" pitchFamily="34" charset="0"/>
                <a:cs typeface="Arial" panose="020B0604020202020204" pitchFamily="34" charset="0"/>
              </a:rPr>
              <a:t> ، در رابطه جنسی است</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 نیاز جنسی نیروی غریزی درونی و شدیدی برای پاسخ داری</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جوان برسر </a:t>
            </a:r>
            <a:r>
              <a:rPr lang="fa-IR" sz="3100" dirty="0" err="1">
                <a:solidFill>
                  <a:schemeClr val="tx1"/>
                </a:solidFill>
                <a:latin typeface="Arial" panose="020B0604020202020204" pitchFamily="34" charset="0"/>
                <a:cs typeface="Arial" panose="020B0604020202020204" pitchFamily="34" charset="0"/>
              </a:rPr>
              <a:t>دوراه</a:t>
            </a:r>
            <a:r>
              <a:rPr lang="fa-IR" sz="3100" dirty="0">
                <a:solidFill>
                  <a:schemeClr val="tx1"/>
                </a:solidFill>
                <a:latin typeface="Arial" panose="020B0604020202020204" pitchFamily="34" charset="0"/>
                <a:cs typeface="Arial" panose="020B0604020202020204" pitchFamily="34" charset="0"/>
              </a:rPr>
              <a:t> است</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باری به </a:t>
            </a:r>
            <a:r>
              <a:rPr lang="fa-IR" sz="3100" dirty="0" err="1">
                <a:solidFill>
                  <a:schemeClr val="tx1"/>
                </a:solidFill>
                <a:latin typeface="Arial" panose="020B0604020202020204" pitchFamily="34" charset="0"/>
                <a:cs typeface="Arial" panose="020B0604020202020204" pitchFamily="34" charset="0"/>
              </a:rPr>
              <a:t>هرجهت</a:t>
            </a:r>
            <a:r>
              <a:rPr lang="fa-IR" sz="3100" dirty="0">
                <a:solidFill>
                  <a:schemeClr val="tx1"/>
                </a:solidFill>
                <a:latin typeface="Arial" panose="020B0604020202020204" pitchFamily="34" charset="0"/>
                <a:cs typeface="Arial" panose="020B0604020202020204" pitchFamily="34" charset="0"/>
              </a:rPr>
              <a:t> بودن با </a:t>
            </a:r>
            <a:r>
              <a:rPr lang="fa-IR" sz="3100" dirty="0" err="1">
                <a:solidFill>
                  <a:schemeClr val="tx1"/>
                </a:solidFill>
                <a:latin typeface="Arial" panose="020B0604020202020204" pitchFamily="34" charset="0"/>
                <a:cs typeface="Arial" panose="020B0604020202020204" pitchFamily="34" charset="0"/>
              </a:rPr>
              <a:t>هرکسی</a:t>
            </a:r>
            <a:r>
              <a:rPr lang="fa-IR" sz="3100" dirty="0">
                <a:solidFill>
                  <a:schemeClr val="tx1"/>
                </a:solidFill>
                <a:latin typeface="Arial" panose="020B0604020202020204" pitchFamily="34" charset="0"/>
                <a:cs typeface="Arial" panose="020B0604020202020204" pitchFamily="34" charset="0"/>
              </a:rPr>
              <a:t> و </a:t>
            </a:r>
            <a:r>
              <a:rPr lang="fa-IR" sz="3100" dirty="0" err="1">
                <a:solidFill>
                  <a:schemeClr val="tx1"/>
                </a:solidFill>
                <a:latin typeface="Arial" panose="020B0604020202020204" pitchFamily="34" charset="0"/>
                <a:cs typeface="Arial" panose="020B0604020202020204" pitchFamily="34" charset="0"/>
              </a:rPr>
              <a:t>درهررابطه</a:t>
            </a:r>
            <a:r>
              <a:rPr lang="fa-IR" sz="3100" dirty="0">
                <a:solidFill>
                  <a:schemeClr val="tx1"/>
                </a:solidFill>
                <a:latin typeface="Arial" panose="020B0604020202020204" pitchFamily="34" charset="0"/>
                <a:cs typeface="Arial" panose="020B0604020202020204" pitchFamily="34" charset="0"/>
              </a:rPr>
              <a:t> ایی یا خویشتنداری و رابطه </a:t>
            </a:r>
            <a:r>
              <a:rPr lang="fa-IR" sz="3100" dirty="0" err="1">
                <a:solidFill>
                  <a:schemeClr val="tx1"/>
                </a:solidFill>
                <a:latin typeface="Arial" panose="020B0604020202020204" pitchFamily="34" charset="0"/>
                <a:cs typeface="Arial" panose="020B0604020202020204" pitchFamily="34" charset="0"/>
              </a:rPr>
              <a:t>عفیفانه</a:t>
            </a:r>
            <a:endParaRPr lang="en-US" sz="31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8F810A1C-60DA-1E14-BCA5-0BE125BFA480}"/>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8975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E23D2-2178-E7A5-D293-600C3991F464}"/>
              </a:ext>
            </a:extLst>
          </p:cNvPr>
          <p:cNvSpPr>
            <a:spLocks noGrp="1"/>
          </p:cNvSpPr>
          <p:nvPr>
            <p:ph type="title"/>
          </p:nvPr>
        </p:nvSpPr>
        <p:spPr>
          <a:xfrm>
            <a:off x="677335" y="2700867"/>
            <a:ext cx="8596668" cy="2966286"/>
          </a:xfrm>
        </p:spPr>
        <p:txBody>
          <a:bodyPr>
            <a:normAutofit fontScale="90000"/>
          </a:bodyPr>
          <a:lstStyle/>
          <a:p>
            <a:pPr algn="r" rtl="1"/>
            <a:r>
              <a:rPr lang="fa-IR" b="1" dirty="0">
                <a:solidFill>
                  <a:schemeClr val="tx1"/>
                </a:solidFill>
              </a:rPr>
              <a:t>7</a:t>
            </a:r>
            <a:r>
              <a:rPr lang="fa-IR" b="1" dirty="0">
                <a:solidFill>
                  <a:schemeClr val="tx1"/>
                </a:solidFill>
                <a:latin typeface="Arial" panose="020B0604020202020204" pitchFamily="34" charset="0"/>
                <a:cs typeface="Arial" panose="020B0604020202020204" pitchFamily="34" charset="0"/>
              </a:rPr>
              <a:t>.</a:t>
            </a:r>
            <a:r>
              <a:rPr lang="fa-IR" sz="3600" b="1" dirty="0">
                <a:solidFill>
                  <a:schemeClr val="tx1"/>
                </a:solidFill>
                <a:latin typeface="Arial" panose="020B0604020202020204" pitchFamily="34" charset="0"/>
                <a:cs typeface="Arial" panose="020B0604020202020204" pitchFamily="34" charset="0"/>
              </a:rPr>
              <a:t>عفت در دنیای مجازی</a:t>
            </a:r>
            <a:br>
              <a:rPr lang="fa-IR" sz="3100" b="1"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دنیای مجازی فرصت  های جدید فراوانی پیش روی قرار داده است و با </a:t>
            </a:r>
            <a:r>
              <a:rPr lang="fa-IR" sz="3100" dirty="0" err="1">
                <a:solidFill>
                  <a:schemeClr val="tx1"/>
                </a:solidFill>
                <a:latin typeface="Arial" panose="020B0604020202020204" pitchFamily="34" charset="0"/>
                <a:cs typeface="Arial" panose="020B0604020202020204" pitchFamily="34" charset="0"/>
              </a:rPr>
              <a:t>رعیایت</a:t>
            </a:r>
            <a:r>
              <a:rPr lang="fa-IR" sz="3100" dirty="0">
                <a:solidFill>
                  <a:schemeClr val="tx1"/>
                </a:solidFill>
                <a:latin typeface="Arial" panose="020B0604020202020204" pitchFamily="34" charset="0"/>
                <a:cs typeface="Arial" panose="020B0604020202020204" pitchFamily="34" charset="0"/>
              </a:rPr>
              <a:t> عفت در فضا تصمیم میگیریم دنبال رشد ،کسب علم و رسیدن به ثروت را دنبال کنیم یا هرزه گردی، هرزه نگاری و یا </a:t>
            </a:r>
            <a:r>
              <a:rPr lang="fa-IR" sz="3100" dirty="0" err="1">
                <a:solidFill>
                  <a:schemeClr val="tx1"/>
                </a:solidFill>
                <a:latin typeface="Arial" panose="020B0604020202020204" pitchFamily="34" charset="0"/>
                <a:cs typeface="Arial" panose="020B0604020202020204" pitchFamily="34" charset="0"/>
              </a:rPr>
              <a:t>پورنوگرتافی</a:t>
            </a:r>
            <a:r>
              <a:rPr lang="fa-IR" sz="3100" dirty="0">
                <a:solidFill>
                  <a:schemeClr val="tx1"/>
                </a:solidFill>
                <a:latin typeface="Arial" panose="020B0604020202020204" pitchFamily="34" charset="0"/>
                <a:cs typeface="Arial" panose="020B0604020202020204" pitchFamily="34" charset="0"/>
              </a:rPr>
              <a:t> و...</a:t>
            </a:r>
            <a:br>
              <a:rPr lang="fa-IR" sz="3100" dirty="0">
                <a:solidFill>
                  <a:schemeClr val="tx1"/>
                </a:solidFill>
                <a:latin typeface="Arial" panose="020B0604020202020204" pitchFamily="34" charset="0"/>
                <a:cs typeface="Arial" panose="020B0604020202020204" pitchFamily="34" charset="0"/>
              </a:rPr>
            </a:br>
            <a:br>
              <a:rPr lang="fa-IR" sz="3100" dirty="0">
                <a:solidFill>
                  <a:schemeClr val="tx1"/>
                </a:solidFill>
                <a:latin typeface="Arial" panose="020B0604020202020204" pitchFamily="34" charset="0"/>
                <a:cs typeface="Arial" panose="020B0604020202020204" pitchFamily="34" charset="0"/>
              </a:rPr>
            </a:br>
            <a:r>
              <a:rPr lang="fa-IR" sz="3600" b="1" dirty="0">
                <a:solidFill>
                  <a:schemeClr val="tx1"/>
                </a:solidFill>
                <a:latin typeface="Arial" panose="020B0604020202020204" pitchFamily="34" charset="0"/>
                <a:cs typeface="Arial" panose="020B0604020202020204" pitchFamily="34" charset="0"/>
              </a:rPr>
              <a:t>8.عفت در فکر و خیال</a:t>
            </a:r>
            <a:br>
              <a:rPr lang="fa-IR" sz="3600" b="1"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از قلمرو های مهم زیست </a:t>
            </a:r>
            <a:r>
              <a:rPr lang="fa-IR" sz="3100" dirty="0" err="1">
                <a:solidFill>
                  <a:schemeClr val="tx1"/>
                </a:solidFill>
                <a:latin typeface="Arial" panose="020B0604020202020204" pitchFamily="34" charset="0"/>
                <a:cs typeface="Arial" panose="020B0604020202020204" pitchFamily="34" charset="0"/>
              </a:rPr>
              <a:t>عفیفانه</a:t>
            </a:r>
            <a:r>
              <a:rPr lang="fa-IR" sz="3100" dirty="0">
                <a:solidFill>
                  <a:schemeClr val="tx1"/>
                </a:solidFill>
                <a:latin typeface="Arial" panose="020B0604020202020204" pitchFamily="34" charset="0"/>
                <a:cs typeface="Arial" panose="020B0604020202020204" pitchFamily="34" charset="0"/>
              </a:rPr>
              <a:t> ،دنیای ذهن است فکر </a:t>
            </a:r>
            <a:r>
              <a:rPr lang="fa-IR" sz="3100" dirty="0" err="1">
                <a:solidFill>
                  <a:schemeClr val="tx1"/>
                </a:solidFill>
                <a:latin typeface="Arial" panose="020B0604020202020204" pitchFamily="34" charset="0"/>
                <a:cs typeface="Arial" panose="020B0604020202020204" pitchFamily="34" charset="0"/>
              </a:rPr>
              <a:t>عفیفانه</a:t>
            </a:r>
            <a:r>
              <a:rPr lang="fa-IR" sz="3100" dirty="0">
                <a:solidFill>
                  <a:schemeClr val="tx1"/>
                </a:solidFill>
                <a:latin typeface="Arial" panose="020B0604020202020204" pitchFamily="34" charset="0"/>
                <a:cs typeface="Arial" panose="020B0604020202020204" pitchFamily="34" charset="0"/>
              </a:rPr>
              <a:t> از فضیلت و معرفت </a:t>
            </a:r>
            <a:r>
              <a:rPr lang="fa-IR" sz="3100" dirty="0" err="1">
                <a:solidFill>
                  <a:schemeClr val="tx1"/>
                </a:solidFill>
                <a:latin typeface="Arial" panose="020B0604020202020204" pitchFamily="34" charset="0"/>
                <a:cs typeface="Arial" panose="020B0604020202020204" pitchFamily="34" charset="0"/>
              </a:rPr>
              <a:t>نشأت</a:t>
            </a:r>
            <a:r>
              <a:rPr lang="fa-IR" sz="3100" dirty="0">
                <a:solidFill>
                  <a:schemeClr val="tx1"/>
                </a:solidFill>
                <a:latin typeface="Arial" panose="020B0604020202020204" pitchFamily="34" charset="0"/>
                <a:cs typeface="Arial" panose="020B0604020202020204" pitchFamily="34" charset="0"/>
              </a:rPr>
              <a:t> می گیرد و خیالپردازی های ناسالم از بی </a:t>
            </a:r>
            <a:r>
              <a:rPr lang="fa-IR" sz="3100" dirty="0" err="1">
                <a:solidFill>
                  <a:schemeClr val="tx1"/>
                </a:solidFill>
                <a:latin typeface="Arial" panose="020B0604020202020204" pitchFamily="34" charset="0"/>
                <a:cs typeface="Arial" panose="020B0604020202020204" pitchFamily="34" charset="0"/>
              </a:rPr>
              <a:t>عفتی</a:t>
            </a:r>
            <a:r>
              <a:rPr lang="fa-IR" sz="3100" dirty="0">
                <a:solidFill>
                  <a:schemeClr val="tx1"/>
                </a:solidFill>
                <a:latin typeface="Arial" panose="020B0604020202020204" pitchFamily="34" charset="0"/>
                <a:cs typeface="Arial" panose="020B0604020202020204" pitchFamily="34" charset="0"/>
              </a:rPr>
              <a:t> ذهن ناشی میشود </a:t>
            </a:r>
            <a:br>
              <a:rPr lang="fa-IR" sz="3100" dirty="0">
                <a:solidFill>
                  <a:schemeClr val="tx1"/>
                </a:solidFill>
                <a:latin typeface="Arial" panose="020B0604020202020204" pitchFamily="34" charset="0"/>
                <a:cs typeface="Arial" panose="020B0604020202020204" pitchFamily="34" charset="0"/>
              </a:rPr>
            </a:br>
            <a:endParaRPr lang="en-US" sz="31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F3129066-B57F-92F7-3882-E51946EDA20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91342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46753-C1C5-3B2B-3679-76EEAC766A7B}"/>
              </a:ext>
            </a:extLst>
          </p:cNvPr>
          <p:cNvSpPr>
            <a:spLocks noGrp="1"/>
          </p:cNvSpPr>
          <p:nvPr>
            <p:ph type="title"/>
          </p:nvPr>
        </p:nvSpPr>
        <p:spPr>
          <a:xfrm>
            <a:off x="552894" y="2424223"/>
            <a:ext cx="9452344" cy="3306726"/>
          </a:xfrm>
        </p:spPr>
        <p:txBody>
          <a:bodyPr/>
          <a:lstStyle/>
          <a:p>
            <a:pPr algn="ctr" rtl="1"/>
            <a:r>
              <a:rPr lang="fa-IR" dirty="0" err="1">
                <a:solidFill>
                  <a:schemeClr val="tx1"/>
                </a:solidFill>
                <a:latin typeface="Arial" panose="020B0604020202020204" pitchFamily="34" charset="0"/>
                <a:cs typeface="Arial" panose="020B0604020202020204" pitchFamily="34" charset="0"/>
              </a:rPr>
              <a:t>ٱلَّذِينَ</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ضَلَّ</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سَعْيُهُمْ</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فِى</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ٱلْحَيَوٰةِ</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ٱلدُّنْيَا</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وَهُمْ</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يَحْسَبُونَ</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أَنَّهُمْ</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يُحْسِنُونَ</a:t>
            </a:r>
            <a:r>
              <a:rPr lang="fa-IR" dirty="0">
                <a:solidFill>
                  <a:schemeClr val="tx1"/>
                </a:solidFill>
                <a:latin typeface="Arial" panose="020B0604020202020204" pitchFamily="34" charset="0"/>
                <a:cs typeface="Arial" panose="020B0604020202020204" pitchFamily="34" charset="0"/>
              </a:rPr>
              <a:t> </a:t>
            </a:r>
            <a:r>
              <a:rPr lang="fa-IR" dirty="0" err="1">
                <a:solidFill>
                  <a:schemeClr val="tx1"/>
                </a:solidFill>
                <a:latin typeface="Arial" panose="020B0604020202020204" pitchFamily="34" charset="0"/>
                <a:cs typeface="Arial" panose="020B0604020202020204" pitchFamily="34" charset="0"/>
              </a:rPr>
              <a:t>صُنْعًا</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7022F1E-2A7D-5FDB-0FC6-2E3256DD74D8}"/>
              </a:ext>
            </a:extLst>
          </p:cNvPr>
          <p:cNvSpPr>
            <a:spLocks noGrp="1"/>
          </p:cNvSpPr>
          <p:nvPr>
            <p:ph idx="1"/>
          </p:nvPr>
        </p:nvSpPr>
        <p:spPr>
          <a:xfrm>
            <a:off x="838200" y="4816549"/>
            <a:ext cx="10800906" cy="414670"/>
          </a:xfrm>
        </p:spPr>
        <p:txBody>
          <a:bodyPr>
            <a:noAutofit/>
          </a:bodyPr>
          <a:lstStyle/>
          <a:p>
            <a:r>
              <a:rPr lang="fa-IR" sz="2800" dirty="0"/>
              <a:t>آیه 104 سوره کهف</a:t>
            </a:r>
            <a:endParaRPr lang="en-US" sz="2800" dirty="0"/>
          </a:p>
        </p:txBody>
      </p:sp>
    </p:spTree>
    <p:extLst>
      <p:ext uri="{BB962C8B-B14F-4D97-AF65-F5344CB8AC3E}">
        <p14:creationId xmlns:p14="http://schemas.microsoft.com/office/powerpoint/2010/main" val="33473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AC68D-9684-139A-3BB7-53B121968313}"/>
              </a:ext>
            </a:extLst>
          </p:cNvPr>
          <p:cNvSpPr>
            <a:spLocks noGrp="1"/>
          </p:cNvSpPr>
          <p:nvPr>
            <p:ph type="title"/>
          </p:nvPr>
        </p:nvSpPr>
        <p:spPr>
          <a:xfrm>
            <a:off x="677335" y="3123027"/>
            <a:ext cx="8596668" cy="3022591"/>
          </a:xfrm>
        </p:spPr>
        <p:txBody>
          <a:bodyPr>
            <a:normAutofit/>
          </a:bodyPr>
          <a:lstStyle/>
          <a:p>
            <a:pPr algn="r" rtl="1"/>
            <a:r>
              <a:rPr lang="fa-IR" b="1" dirty="0">
                <a:solidFill>
                  <a:schemeClr val="tx1"/>
                </a:solidFill>
              </a:rPr>
              <a:t>تربیت زیست عفیفانه فرزندان </a:t>
            </a:r>
            <a:br>
              <a:rPr lang="fa-IR" sz="2700" dirty="0">
                <a:solidFill>
                  <a:schemeClr val="tx1"/>
                </a:solidFill>
              </a:rPr>
            </a:br>
            <a:r>
              <a:rPr lang="fa-IR" sz="2700" dirty="0">
                <a:solidFill>
                  <a:schemeClr val="tx1"/>
                </a:solidFill>
              </a:rPr>
              <a:t>اولین قدم در تقویت زیست عفیفانه در فرزندان " </a:t>
            </a:r>
            <a:r>
              <a:rPr lang="fa-IR" sz="2700" dirty="0">
                <a:solidFill>
                  <a:srgbClr val="FF0000"/>
                </a:solidFill>
              </a:rPr>
              <a:t>مراقبت از فرزند </a:t>
            </a:r>
            <a:r>
              <a:rPr lang="fa-IR" sz="2700" dirty="0">
                <a:solidFill>
                  <a:schemeClr val="tx1"/>
                </a:solidFill>
              </a:rPr>
              <a:t>" است .</a:t>
            </a:r>
            <a:br>
              <a:rPr lang="fa-IR" sz="2700" dirty="0">
                <a:solidFill>
                  <a:schemeClr val="tx1"/>
                </a:solidFill>
              </a:rPr>
            </a:br>
            <a:r>
              <a:rPr lang="fa-IR" sz="2700" dirty="0">
                <a:solidFill>
                  <a:schemeClr val="tx1"/>
                </a:solidFill>
              </a:rPr>
              <a:t>اما فرزندان نسبت به  اقدامات مراقبتی والدین واکنش منفی دارند.....</a:t>
            </a:r>
            <a:br>
              <a:rPr lang="fa-IR" sz="2700" dirty="0">
                <a:solidFill>
                  <a:schemeClr val="tx1"/>
                </a:solidFill>
              </a:rPr>
            </a:br>
            <a:endParaRPr lang="en-US" sz="2700" dirty="0">
              <a:solidFill>
                <a:schemeClr val="tx1"/>
              </a:solidFill>
            </a:endParaRPr>
          </a:p>
        </p:txBody>
      </p:sp>
      <p:sp>
        <p:nvSpPr>
          <p:cNvPr id="3" name="Text Placeholder 2">
            <a:extLst>
              <a:ext uri="{FF2B5EF4-FFF2-40B4-BE49-F238E27FC236}">
                <a16:creationId xmlns:a16="http://schemas.microsoft.com/office/drawing/2014/main" id="{395299AE-33CB-805E-92C8-46FF38895348}"/>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09776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777EB-AC02-7C3E-BD85-3C3B50886AF8}"/>
              </a:ext>
            </a:extLst>
          </p:cNvPr>
          <p:cNvSpPr>
            <a:spLocks noGrp="1"/>
          </p:cNvSpPr>
          <p:nvPr>
            <p:ph type="title"/>
          </p:nvPr>
        </p:nvSpPr>
        <p:spPr/>
        <p:txBody>
          <a:bodyPr/>
          <a:lstStyle/>
          <a:p>
            <a:r>
              <a:rPr lang="fa-IR" dirty="0">
                <a:solidFill>
                  <a:schemeClr val="tx1"/>
                </a:solidFill>
              </a:rPr>
              <a:t>علت های مراقبت گریزی فرزندان </a:t>
            </a:r>
            <a:endParaRPr lang="en-US" dirty="0">
              <a:solidFill>
                <a:schemeClr val="tx1"/>
              </a:solidFill>
            </a:endParaRPr>
          </a:p>
        </p:txBody>
      </p:sp>
      <p:sp>
        <p:nvSpPr>
          <p:cNvPr id="3" name="Content Placeholder 2">
            <a:extLst>
              <a:ext uri="{FF2B5EF4-FFF2-40B4-BE49-F238E27FC236}">
                <a16:creationId xmlns:a16="http://schemas.microsoft.com/office/drawing/2014/main" id="{76CD953E-FD60-B462-241C-43591935D4C2}"/>
              </a:ext>
            </a:extLst>
          </p:cNvPr>
          <p:cNvSpPr>
            <a:spLocks noGrp="1"/>
          </p:cNvSpPr>
          <p:nvPr>
            <p:ph idx="1"/>
          </p:nvPr>
        </p:nvSpPr>
        <p:spPr>
          <a:xfrm>
            <a:off x="846146" y="1930400"/>
            <a:ext cx="8596668" cy="3880773"/>
          </a:xfrm>
        </p:spPr>
        <p:txBody>
          <a:bodyPr>
            <a:normAutofit fontScale="92500" lnSpcReduction="20000"/>
          </a:bodyPr>
          <a:lstStyle/>
          <a:p>
            <a:pPr marL="0" indent="0">
              <a:buNone/>
            </a:pPr>
            <a:br>
              <a:rPr lang="fa-IR" sz="2000" dirty="0">
                <a:solidFill>
                  <a:schemeClr val="tx1"/>
                </a:solidFill>
              </a:rPr>
            </a:br>
            <a:r>
              <a:rPr lang="fa-IR" sz="2000" dirty="0">
                <a:solidFill>
                  <a:schemeClr val="tx1"/>
                </a:solidFill>
              </a:rPr>
              <a:t>1- عدم مهارت در ارتباط گیری و نداشتن ارتباط موثر با فرزندان</a:t>
            </a:r>
            <a:br>
              <a:rPr lang="fa-IR" sz="2000" dirty="0">
                <a:solidFill>
                  <a:schemeClr val="tx1"/>
                </a:solidFill>
              </a:rPr>
            </a:br>
            <a:br>
              <a:rPr lang="fa-IR" sz="2000" dirty="0">
                <a:solidFill>
                  <a:schemeClr val="tx1"/>
                </a:solidFill>
              </a:rPr>
            </a:br>
            <a:r>
              <a:rPr lang="fa-IR" sz="2000" dirty="0">
                <a:solidFill>
                  <a:schemeClr val="tx1"/>
                </a:solidFill>
              </a:rPr>
              <a:t>2- عدم توجه به احساسات  و درخواست‌ های فرزندان </a:t>
            </a:r>
          </a:p>
          <a:p>
            <a:pPr marL="0" indent="0">
              <a:buNone/>
            </a:pPr>
            <a:br>
              <a:rPr lang="fa-IR" sz="2000" dirty="0">
                <a:solidFill>
                  <a:schemeClr val="tx1"/>
                </a:solidFill>
              </a:rPr>
            </a:br>
            <a:r>
              <a:rPr lang="fa-IR" sz="2000" dirty="0">
                <a:solidFill>
                  <a:schemeClr val="tx1"/>
                </a:solidFill>
              </a:rPr>
              <a:t>3- عدم دانش و مهارت کافی والدین  در رفتار با فرزندان است .</a:t>
            </a:r>
          </a:p>
          <a:p>
            <a:pPr marL="0" indent="0" algn="r">
              <a:buNone/>
            </a:pPr>
            <a:r>
              <a:rPr lang="fa-IR" sz="2000" dirty="0">
                <a:solidFill>
                  <a:schemeClr val="tx1"/>
                </a:solidFill>
              </a:rPr>
              <a:t> </a:t>
            </a:r>
            <a:br>
              <a:rPr lang="fa-IR" sz="2000" dirty="0">
                <a:solidFill>
                  <a:schemeClr val="tx1"/>
                </a:solidFill>
              </a:rPr>
            </a:br>
            <a:r>
              <a:rPr lang="fa-IR" sz="2000" dirty="0">
                <a:solidFill>
                  <a:schemeClr val="tx1"/>
                </a:solidFill>
              </a:rPr>
              <a:t>4-مداخله در تمامی کار و تصمیم گیری های فرزندان (که فرزندان با داشتن شهود و تحلیل منطقی متوجه مداخلات والدین میشوند)  از مهم ترین علت های مراقبت گریزی احساس سلب آزادی توسط والدین است </a:t>
            </a:r>
          </a:p>
          <a:p>
            <a:pPr marL="0" indent="0" algn="r">
              <a:buNone/>
            </a:pPr>
            <a:endParaRPr lang="fa-IR" sz="2000" dirty="0">
              <a:solidFill>
                <a:schemeClr val="tx1"/>
              </a:solidFill>
            </a:endParaRPr>
          </a:p>
          <a:p>
            <a:pPr marL="0" indent="0" algn="r">
              <a:buNone/>
            </a:pPr>
            <a:r>
              <a:rPr lang="fa-IR" sz="2000" dirty="0">
                <a:solidFill>
                  <a:schemeClr val="tx1"/>
                </a:solidFill>
              </a:rPr>
              <a:t>5- مهمترین مسئله در مراقبت گریزی این است که فرزندان مراقبت خود بنیان و بدون راهنمایی و نظارت والدین می خواهند و اینجاست که دعوا شروع می شود ... پس آشنایی والدین با شیوه های ارتباط باعث کاهش مراقبت گریزی فرزندان خواهد شد </a:t>
            </a:r>
            <a:endParaRPr lang="en-US" sz="2000" dirty="0">
              <a:solidFill>
                <a:schemeClr val="tx1"/>
              </a:solidFill>
            </a:endParaRPr>
          </a:p>
        </p:txBody>
      </p:sp>
    </p:spTree>
    <p:extLst>
      <p:ext uri="{BB962C8B-B14F-4D97-AF65-F5344CB8AC3E}">
        <p14:creationId xmlns:p14="http://schemas.microsoft.com/office/powerpoint/2010/main" val="2289982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86C0C-8560-58C1-1B67-25043347A6BC}"/>
              </a:ext>
            </a:extLst>
          </p:cNvPr>
          <p:cNvSpPr>
            <a:spLocks noGrp="1"/>
          </p:cNvSpPr>
          <p:nvPr>
            <p:ph type="title"/>
          </p:nvPr>
        </p:nvSpPr>
        <p:spPr>
          <a:xfrm>
            <a:off x="677335" y="2700867"/>
            <a:ext cx="8596668" cy="2349598"/>
          </a:xfrm>
        </p:spPr>
        <p:txBody>
          <a:bodyPr>
            <a:noAutofit/>
          </a:bodyPr>
          <a:lstStyle/>
          <a:p>
            <a:pPr algn="r" rtl="1"/>
            <a:r>
              <a:rPr lang="fa-IR" sz="2800" b="1" dirty="0">
                <a:solidFill>
                  <a:schemeClr val="tx1"/>
                </a:solidFill>
              </a:rPr>
              <a:t>مهارتهای ارتباطی و تربیتی والدین با فرزندان </a:t>
            </a:r>
            <a:br>
              <a:rPr lang="en-US" sz="2800" b="1" dirty="0">
                <a:solidFill>
                  <a:schemeClr val="tx1"/>
                </a:solidFill>
              </a:rPr>
            </a:br>
            <a:r>
              <a:rPr lang="fa-IR" sz="2800" b="1" dirty="0">
                <a:solidFill>
                  <a:schemeClr val="tx1"/>
                </a:solidFill>
              </a:rPr>
              <a:t> </a:t>
            </a:r>
            <a:br>
              <a:rPr lang="fa-IR" sz="2400" dirty="0">
                <a:solidFill>
                  <a:schemeClr val="tx1"/>
                </a:solidFill>
              </a:rPr>
            </a:br>
            <a:r>
              <a:rPr lang="fa-IR" sz="2400" b="1" dirty="0">
                <a:solidFill>
                  <a:schemeClr val="tx1"/>
                </a:solidFill>
              </a:rPr>
              <a:t>۱- زبان عشق </a:t>
            </a:r>
            <a:br>
              <a:rPr lang="fa-IR" sz="2400" dirty="0">
                <a:solidFill>
                  <a:schemeClr val="tx1"/>
                </a:solidFill>
              </a:rPr>
            </a:br>
            <a:r>
              <a:rPr lang="fa-IR" sz="2400" dirty="0">
                <a:solidFill>
                  <a:schemeClr val="tx1"/>
                </a:solidFill>
              </a:rPr>
              <a:t>بنیاد فرزند پروری محبت و عشق ورزی است که با نوازشگری جسمانی همراه است.</a:t>
            </a:r>
            <a:br>
              <a:rPr lang="fa-IR" sz="2400" dirty="0">
                <a:solidFill>
                  <a:schemeClr val="tx1"/>
                </a:solidFill>
              </a:rPr>
            </a:br>
            <a:r>
              <a:rPr lang="fa-IR" sz="2400" dirty="0">
                <a:solidFill>
                  <a:schemeClr val="tx1"/>
                </a:solidFill>
              </a:rPr>
              <a:t>عشق نا مشروط و بی چون و چرا به فرزندان داشته باشیم .</a:t>
            </a:r>
            <a:br>
              <a:rPr lang="fa-IR" sz="2400" dirty="0">
                <a:solidFill>
                  <a:schemeClr val="tx1"/>
                </a:solidFill>
              </a:rPr>
            </a:br>
            <a:r>
              <a:rPr lang="fa-IR" sz="2400" dirty="0">
                <a:solidFill>
                  <a:schemeClr val="tx1"/>
                </a:solidFill>
              </a:rPr>
              <a:t>دختران لمسی هستند با او دست بدهید در آغوش بگیرید برای دختران وقت بگذاریم قبل از اینکه دیگری وقت بگذارد ...</a:t>
            </a:r>
            <a:br>
              <a:rPr lang="fa-IR" sz="2400" dirty="0">
                <a:solidFill>
                  <a:schemeClr val="tx1"/>
                </a:solidFill>
              </a:rPr>
            </a:br>
            <a:r>
              <a:rPr lang="fa-IR" sz="2400" dirty="0">
                <a:solidFill>
                  <a:schemeClr val="tx1"/>
                </a:solidFill>
              </a:rPr>
              <a:t>ار دیگر جلوه های زبان عشق هدیه دادن و جشن تولد گرفتن است که باعث بالا رفتن اعتماد به نفس می شود. فرزندان با عشق نامشروط پدر و مادر پی به عدم مراقبت و دخالت پی خواهند برد </a:t>
            </a:r>
            <a:endParaRPr lang="en-US" sz="2400" dirty="0">
              <a:solidFill>
                <a:schemeClr val="tx1"/>
              </a:solidFill>
            </a:endParaRPr>
          </a:p>
        </p:txBody>
      </p:sp>
      <p:sp>
        <p:nvSpPr>
          <p:cNvPr id="3" name="Text Placeholder 2">
            <a:extLst>
              <a:ext uri="{FF2B5EF4-FFF2-40B4-BE49-F238E27FC236}">
                <a16:creationId xmlns:a16="http://schemas.microsoft.com/office/drawing/2014/main" id="{E2D3AC1B-E214-EF72-A5FA-CD7E2437F472}"/>
              </a:ext>
            </a:extLst>
          </p:cNvPr>
          <p:cNvSpPr>
            <a:spLocks noGrp="1"/>
          </p:cNvSpPr>
          <p:nvPr>
            <p:ph type="body" idx="1"/>
          </p:nvPr>
        </p:nvSpPr>
        <p:spPr>
          <a:xfrm flipV="1">
            <a:off x="677335" y="6858000"/>
            <a:ext cx="8596668" cy="161778"/>
          </a:xfrm>
        </p:spPr>
        <p:txBody>
          <a:bodyPr>
            <a:normAutofit fontScale="25000" lnSpcReduction="20000"/>
          </a:bodyPr>
          <a:lstStyle/>
          <a:p>
            <a:endParaRPr lang="en-US" dirty="0"/>
          </a:p>
        </p:txBody>
      </p:sp>
    </p:spTree>
    <p:extLst>
      <p:ext uri="{BB962C8B-B14F-4D97-AF65-F5344CB8AC3E}">
        <p14:creationId xmlns:p14="http://schemas.microsoft.com/office/powerpoint/2010/main" val="3086138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B8927-8B28-5572-009A-C9D99C2A0C00}"/>
              </a:ext>
            </a:extLst>
          </p:cNvPr>
          <p:cNvSpPr>
            <a:spLocks noGrp="1"/>
          </p:cNvSpPr>
          <p:nvPr>
            <p:ph type="title"/>
          </p:nvPr>
        </p:nvSpPr>
        <p:spPr>
          <a:xfrm>
            <a:off x="677335" y="2700867"/>
            <a:ext cx="8596668" cy="3168305"/>
          </a:xfrm>
        </p:spPr>
        <p:txBody>
          <a:bodyPr>
            <a:normAutofit fontScale="90000"/>
          </a:bodyPr>
          <a:lstStyle/>
          <a:p>
            <a:pPr algn="r" rtl="1"/>
            <a:r>
              <a:rPr lang="fa-IR" sz="3600" b="1" dirty="0">
                <a:solidFill>
                  <a:schemeClr val="tx1"/>
                </a:solidFill>
                <a:latin typeface="Arial" panose="020B0604020202020204" pitchFamily="34" charset="0"/>
                <a:cs typeface="Arial" panose="020B0604020202020204" pitchFamily="34" charset="0"/>
              </a:rPr>
              <a:t>۲- قدرت انگاره ها </a:t>
            </a:r>
            <a:br>
              <a:rPr lang="en-US" sz="2800" b="1" dirty="0">
                <a:solidFill>
                  <a:schemeClr val="tx1"/>
                </a:solidFill>
                <a:latin typeface="Arial" panose="020B0604020202020204" pitchFamily="34" charset="0"/>
                <a:cs typeface="Arial" panose="020B0604020202020204" pitchFamily="34" charset="0"/>
              </a:rPr>
            </a:b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انگاره به مثابه قدرت </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تعریف انگاره ها: </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 نقاشی ذهنی شخصی یا جامعه از خود یا </a:t>
            </a:r>
            <a:r>
              <a:rPr lang="fa-IR" sz="2800" dirty="0" err="1">
                <a:solidFill>
                  <a:schemeClr val="tx1"/>
                </a:solidFill>
                <a:latin typeface="Arial" panose="020B0604020202020204" pitchFamily="34" charset="0"/>
                <a:cs typeface="Arial" panose="020B0604020202020204" pitchFamily="34" charset="0"/>
              </a:rPr>
              <a:t>هرچیز</a:t>
            </a:r>
            <a:r>
              <a:rPr lang="fa-IR" sz="2800" dirty="0">
                <a:solidFill>
                  <a:schemeClr val="tx1"/>
                </a:solidFill>
                <a:latin typeface="Arial" panose="020B0604020202020204" pitchFamily="34" charset="0"/>
                <a:cs typeface="Arial" panose="020B0604020202020204" pitchFamily="34" charset="0"/>
              </a:rPr>
              <a:t> دیگری که می تواند زشت ، زیبا ، درست و غلط یا مخرب و سازنده باشد و در احساسات ، تصمیمات و رفتارهای فرد موثر واقع شود" </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تصاویر و نقاشی های ذهنی ما در الگوهای رفتاری ما با فرزندان موثر است . </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نقاشی ذهنی ما از نوشابه کوکاکولاست دلیل ساده ای دارد با ابزارهای رسانه ای توانسته بگوید کوکا کولا فقط نوشابه است ..</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شراره نماد شر ؛ شادی نماد  خیر و خوبی ...</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انگاره ذهنی ما از </a:t>
            </a:r>
            <a:r>
              <a:rPr lang="fa-IR" sz="2800" dirty="0" err="1">
                <a:solidFill>
                  <a:schemeClr val="tx1"/>
                </a:solidFill>
                <a:latin typeface="Arial" panose="020B0604020202020204" pitchFamily="34" charset="0"/>
                <a:cs typeface="Arial" panose="020B0604020202020204" pitchFamily="34" charset="0"/>
              </a:rPr>
              <a:t>فرزندمان</a:t>
            </a:r>
            <a:r>
              <a:rPr lang="fa-IR" sz="2800" dirty="0">
                <a:solidFill>
                  <a:schemeClr val="tx1"/>
                </a:solidFill>
                <a:latin typeface="Arial" panose="020B0604020202020204" pitchFamily="34" charset="0"/>
                <a:cs typeface="Arial" panose="020B0604020202020204" pitchFamily="34" charset="0"/>
              </a:rPr>
              <a:t> تنبل و درس </a:t>
            </a:r>
            <a:r>
              <a:rPr lang="fa-IR" sz="2800" dirty="0" err="1">
                <a:solidFill>
                  <a:schemeClr val="tx1"/>
                </a:solidFill>
                <a:latin typeface="Arial" panose="020B0604020202020204" pitchFamily="34" charset="0"/>
                <a:cs typeface="Arial" panose="020B0604020202020204" pitchFamily="34" charset="0"/>
              </a:rPr>
              <a:t>نخوان</a:t>
            </a:r>
            <a:r>
              <a:rPr lang="fa-IR" sz="2800" dirty="0">
                <a:solidFill>
                  <a:schemeClr val="tx1"/>
                </a:solidFill>
                <a:latin typeface="Arial" panose="020B0604020202020204" pitchFamily="34" charset="0"/>
                <a:cs typeface="Arial" panose="020B0604020202020204" pitchFamily="34" charset="0"/>
              </a:rPr>
              <a:t> است همین مبدا </a:t>
            </a:r>
            <a:r>
              <a:rPr lang="fa-IR" sz="2800" dirty="0" err="1">
                <a:solidFill>
                  <a:schemeClr val="tx1"/>
                </a:solidFill>
                <a:latin typeface="Arial" panose="020B0604020202020204" pitchFamily="34" charset="0"/>
                <a:cs typeface="Arial" panose="020B0604020202020204" pitchFamily="34" charset="0"/>
              </a:rPr>
              <a:t>قضاوتهای</a:t>
            </a:r>
            <a:r>
              <a:rPr lang="fa-IR" sz="2800" dirty="0">
                <a:solidFill>
                  <a:schemeClr val="tx1"/>
                </a:solidFill>
                <a:latin typeface="Arial" panose="020B0604020202020204" pitchFamily="34" charset="0"/>
                <a:cs typeface="Arial" panose="020B0604020202020204" pitchFamily="34" charset="0"/>
              </a:rPr>
              <a:t> ماست...</a:t>
            </a:r>
            <a:endParaRPr lang="en-US" sz="28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BD12986A-1250-F21C-D223-FB2D37E5105D}"/>
              </a:ext>
            </a:extLst>
          </p:cNvPr>
          <p:cNvSpPr>
            <a:spLocks noGrp="1"/>
          </p:cNvSpPr>
          <p:nvPr>
            <p:ph type="body" idx="1"/>
          </p:nvPr>
        </p:nvSpPr>
        <p:spPr>
          <a:xfrm>
            <a:off x="677335" y="6077242"/>
            <a:ext cx="8596668" cy="323557"/>
          </a:xfrm>
        </p:spPr>
        <p:txBody>
          <a:bodyPr>
            <a:normAutofit fontScale="92500" lnSpcReduction="20000"/>
          </a:bodyPr>
          <a:lstStyle/>
          <a:p>
            <a:endParaRPr lang="en-US" dirty="0"/>
          </a:p>
        </p:txBody>
      </p:sp>
    </p:spTree>
    <p:extLst>
      <p:ext uri="{BB962C8B-B14F-4D97-AF65-F5344CB8AC3E}">
        <p14:creationId xmlns:p14="http://schemas.microsoft.com/office/powerpoint/2010/main" val="2361069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E5616-D361-A613-F506-2E5162A84B8A}"/>
              </a:ext>
            </a:extLst>
          </p:cNvPr>
          <p:cNvSpPr>
            <a:spLocks noGrp="1"/>
          </p:cNvSpPr>
          <p:nvPr>
            <p:ph type="title"/>
          </p:nvPr>
        </p:nvSpPr>
        <p:spPr>
          <a:xfrm>
            <a:off x="677335" y="4061637"/>
            <a:ext cx="8596668" cy="465811"/>
          </a:xfrm>
        </p:spPr>
        <p:txBody>
          <a:bodyPr>
            <a:normAutofit fontScale="90000"/>
          </a:bodyPr>
          <a:lstStyle/>
          <a:p>
            <a:pPr algn="r" rtl="1"/>
            <a:br>
              <a:rPr lang="fa-IR" sz="2800" dirty="0">
                <a:solidFill>
                  <a:schemeClr val="tx1"/>
                </a:solidFill>
                <a:latin typeface="Arial" panose="020B0604020202020204" pitchFamily="34" charset="0"/>
                <a:cs typeface="Arial" panose="020B0604020202020204" pitchFamily="34" charset="0"/>
              </a:rPr>
            </a:br>
            <a:br>
              <a:rPr lang="fa-IR" sz="2800" dirty="0">
                <a:solidFill>
                  <a:schemeClr val="tx1"/>
                </a:solidFill>
                <a:latin typeface="Arial" panose="020B0604020202020204" pitchFamily="34" charset="0"/>
                <a:cs typeface="Arial" panose="020B0604020202020204" pitchFamily="34" charset="0"/>
              </a:rPr>
            </a:br>
            <a:r>
              <a:rPr lang="fa-IR" sz="4400" b="1" dirty="0" err="1">
                <a:solidFill>
                  <a:schemeClr val="tx1"/>
                </a:solidFill>
                <a:latin typeface="Arial" panose="020B0604020202020204" pitchFamily="34" charset="0"/>
                <a:cs typeface="Arial" panose="020B0604020202020204" pitchFamily="34" charset="0"/>
              </a:rPr>
              <a:t>خودشی</a:t>
            </a:r>
            <a:r>
              <a:rPr lang="fa-IR" sz="4400" b="1" dirty="0">
                <a:solidFill>
                  <a:schemeClr val="tx1"/>
                </a:solidFill>
                <a:latin typeface="Arial" panose="020B0604020202020204" pitchFamily="34" charset="0"/>
                <a:cs typeface="Arial" panose="020B0604020202020204" pitchFamily="34" charset="0"/>
              </a:rPr>
              <a:t> انگاری یک انگاره است </a:t>
            </a:r>
            <a:r>
              <a:rPr lang="fa-IR" sz="2800" dirty="0">
                <a:solidFill>
                  <a:schemeClr val="tx1"/>
                </a:solidFill>
                <a:latin typeface="Arial" panose="020B0604020202020204" pitchFamily="34" charset="0"/>
                <a:cs typeface="Arial" panose="020B0604020202020204" pitchFamily="34" charset="0"/>
              </a:rPr>
              <a:t>.</a:t>
            </a:r>
            <a:br>
              <a:rPr lang="fa-IR" sz="2800" dirty="0">
                <a:solidFill>
                  <a:schemeClr val="tx1"/>
                </a:solidFill>
                <a:latin typeface="Arial" panose="020B0604020202020204" pitchFamily="34" charset="0"/>
                <a:cs typeface="Arial" panose="020B0604020202020204" pitchFamily="34" charset="0"/>
              </a:rPr>
            </a:b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مفهوم‌</a:t>
            </a:r>
            <a:r>
              <a:rPr lang="en-US" sz="2800" dirty="0">
                <a:solidFill>
                  <a:schemeClr val="tx1"/>
                </a:solidFill>
                <a:latin typeface="Arial" panose="020B0604020202020204" pitchFamily="34" charset="0"/>
                <a:cs typeface="Arial" panose="020B0604020202020204" pitchFamily="34" charset="0"/>
              </a:rPr>
              <a:t> </a:t>
            </a:r>
            <a:r>
              <a:rPr lang="fa-IR" sz="2800" dirty="0">
                <a:solidFill>
                  <a:schemeClr val="tx1"/>
                </a:solidFill>
                <a:latin typeface="Arial" panose="020B0604020202020204" pitchFamily="34" charset="0"/>
                <a:cs typeface="Arial" panose="020B0604020202020204" pitchFamily="34" charset="0"/>
              </a:rPr>
              <a:t>جدیدی که شخص بدن و ظاهرش را طوری در نظر می گیرد که مطابق ایده آل های جامعه باشد و به همين دلیل فردی بارها عمل جراحی می کند ولی انگاره   اش از خود زشتی است...</a:t>
            </a:r>
            <a:endParaRPr lang="en-US" sz="28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094605AE-E02C-9135-6496-9B21CF1CBB5E}"/>
              </a:ext>
            </a:extLst>
          </p:cNvPr>
          <p:cNvSpPr>
            <a:spLocks noGrp="1"/>
          </p:cNvSpPr>
          <p:nvPr>
            <p:ph type="body" idx="1"/>
          </p:nvPr>
        </p:nvSpPr>
        <p:spPr>
          <a:xfrm>
            <a:off x="1272759" y="5176034"/>
            <a:ext cx="8596668" cy="860400"/>
          </a:xfrm>
        </p:spPr>
        <p:txBody>
          <a:bodyPr/>
          <a:lstStyle/>
          <a:p>
            <a:endParaRPr lang="en-US"/>
          </a:p>
        </p:txBody>
      </p:sp>
    </p:spTree>
    <p:extLst>
      <p:ext uri="{BB962C8B-B14F-4D97-AF65-F5344CB8AC3E}">
        <p14:creationId xmlns:p14="http://schemas.microsoft.com/office/powerpoint/2010/main" val="1333592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3BEB4-4C80-517B-AE62-37EB56AB8511}"/>
              </a:ext>
            </a:extLst>
          </p:cNvPr>
          <p:cNvSpPr>
            <a:spLocks noGrp="1"/>
          </p:cNvSpPr>
          <p:nvPr>
            <p:ph type="title"/>
          </p:nvPr>
        </p:nvSpPr>
        <p:spPr>
          <a:xfrm>
            <a:off x="637217" y="2445488"/>
            <a:ext cx="8596668" cy="3870252"/>
          </a:xfrm>
        </p:spPr>
        <p:txBody>
          <a:bodyPr>
            <a:normAutofit fontScale="90000"/>
          </a:bodyPr>
          <a:lstStyle/>
          <a:p>
            <a:pPr algn="r" rtl="1"/>
            <a:r>
              <a:rPr lang="fa-IR" b="1" dirty="0">
                <a:solidFill>
                  <a:schemeClr val="tx1"/>
                </a:solidFill>
                <a:latin typeface="Arial" panose="020B0604020202020204" pitchFamily="34" charset="0"/>
                <a:cs typeface="Arial" panose="020B0604020202020204" pitchFamily="34" charset="0"/>
              </a:rPr>
              <a:t>۳- مهارت مدیریت زبان های همزمان </a:t>
            </a: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استفاده درست از زبان سکوت ، زبان بدن ، زبان پوشش، زبان کردار ،  زبان منش و زبان نیت هنری شگرف در تربیت </a:t>
            </a:r>
            <a:r>
              <a:rPr lang="fa-IR" sz="3100" dirty="0" err="1">
                <a:solidFill>
                  <a:schemeClr val="tx1"/>
                </a:solidFill>
                <a:latin typeface="Arial" panose="020B0604020202020204" pitchFamily="34" charset="0"/>
                <a:cs typeface="Arial" panose="020B0604020202020204" pitchFamily="34" charset="0"/>
              </a:rPr>
              <a:t>الگویی</a:t>
            </a:r>
            <a:r>
              <a:rPr lang="fa-IR" sz="3100" dirty="0">
                <a:solidFill>
                  <a:schemeClr val="tx1"/>
                </a:solidFill>
                <a:latin typeface="Arial" panose="020B0604020202020204" pitchFamily="34" charset="0"/>
                <a:cs typeface="Arial" panose="020B0604020202020204" pitchFamily="34" charset="0"/>
              </a:rPr>
              <a:t> برای فرزندان است.</a:t>
            </a:r>
            <a:br>
              <a:rPr lang="fa-IR" sz="3100" dirty="0">
                <a:solidFill>
                  <a:schemeClr val="tx1"/>
                </a:solidFill>
                <a:latin typeface="Arial" panose="020B0604020202020204" pitchFamily="34" charset="0"/>
                <a:cs typeface="Arial" panose="020B0604020202020204" pitchFamily="34" charset="0"/>
              </a:rPr>
            </a:br>
            <a:br>
              <a:rPr lang="fa-IR" sz="3600" dirty="0">
                <a:solidFill>
                  <a:schemeClr val="tx1"/>
                </a:solidFill>
                <a:latin typeface="Arial" panose="020B0604020202020204" pitchFamily="34" charset="0"/>
                <a:cs typeface="Arial" panose="020B0604020202020204" pitchFamily="34" charset="0"/>
              </a:rPr>
            </a:br>
            <a:r>
              <a:rPr lang="fa-IR" sz="3600" b="1" dirty="0">
                <a:solidFill>
                  <a:schemeClr val="tx1"/>
                </a:solidFill>
                <a:latin typeface="Arial" panose="020B0604020202020204" pitchFamily="34" charset="0"/>
                <a:cs typeface="Arial" panose="020B0604020202020204" pitchFamily="34" charset="0"/>
              </a:rPr>
              <a:t>۴- پند بیهوده </a:t>
            </a:r>
            <a:br>
              <a:rPr lang="fa-IR" sz="3100" b="1" dirty="0">
                <a:solidFill>
                  <a:schemeClr val="tx1"/>
                </a:solidFill>
                <a:latin typeface="Arial" panose="020B0604020202020204" pitchFamily="34" charset="0"/>
                <a:cs typeface="Arial" panose="020B0604020202020204" pitchFamily="34" charset="0"/>
              </a:rPr>
            </a:br>
            <a:r>
              <a:rPr lang="fa-IR" sz="3100" dirty="0" err="1">
                <a:solidFill>
                  <a:schemeClr val="tx1"/>
                </a:solidFill>
                <a:latin typeface="Arial" panose="020B0604020202020204" pitchFamily="34" charset="0"/>
                <a:cs typeface="Arial" panose="020B0604020202020204" pitchFamily="34" charset="0"/>
              </a:rPr>
              <a:t>پندهای</a:t>
            </a:r>
            <a:r>
              <a:rPr lang="fa-IR" sz="3100" dirty="0">
                <a:solidFill>
                  <a:schemeClr val="tx1"/>
                </a:solidFill>
                <a:latin typeface="Arial" panose="020B0604020202020204" pitchFamily="34" charset="0"/>
                <a:cs typeface="Arial" panose="020B0604020202020204" pitchFamily="34" charset="0"/>
              </a:rPr>
              <a:t> بیهوده آثار غیر قابل جبرانی بر فرزندان دارد </a:t>
            </a:r>
            <a:br>
              <a:rPr lang="fa-IR" sz="3100" dirty="0">
                <a:solidFill>
                  <a:schemeClr val="tx1"/>
                </a:solidFill>
                <a:latin typeface="Arial" panose="020B0604020202020204" pitchFamily="34" charset="0"/>
                <a:cs typeface="Arial" panose="020B0604020202020204" pitchFamily="34" charset="0"/>
              </a:rPr>
            </a:br>
            <a:br>
              <a:rPr lang="fa-IR" sz="3100" dirty="0">
                <a:solidFill>
                  <a:schemeClr val="tx1"/>
                </a:solidFill>
                <a:latin typeface="Arial" panose="020B0604020202020204" pitchFamily="34" charset="0"/>
                <a:cs typeface="Arial" panose="020B0604020202020204" pitchFamily="34" charset="0"/>
              </a:rPr>
            </a:br>
            <a:r>
              <a:rPr lang="fa-IR" sz="3100" dirty="0">
                <a:solidFill>
                  <a:schemeClr val="tx1"/>
                </a:solidFill>
                <a:latin typeface="Arial" panose="020B0604020202020204" pitchFamily="34" charset="0"/>
                <a:cs typeface="Arial" panose="020B0604020202020204" pitchFamily="34" charset="0"/>
              </a:rPr>
              <a:t>پند بیهوده به کار نشدنی فرمان </a:t>
            </a:r>
            <a:r>
              <a:rPr lang="fa-IR" sz="3100" dirty="0" err="1">
                <a:solidFill>
                  <a:schemeClr val="tx1"/>
                </a:solidFill>
                <a:latin typeface="Arial" panose="020B0604020202020204" pitchFamily="34" charset="0"/>
                <a:cs typeface="Arial" panose="020B0604020202020204" pitchFamily="34" charset="0"/>
              </a:rPr>
              <a:t>می‌دهد</a:t>
            </a:r>
            <a:r>
              <a:rPr lang="fa-IR" sz="3100" dirty="0">
                <a:solidFill>
                  <a:schemeClr val="tx1"/>
                </a:solidFill>
                <a:latin typeface="Arial" panose="020B0604020202020204" pitchFamily="34" charset="0"/>
                <a:cs typeface="Arial" panose="020B0604020202020204" pitchFamily="34" charset="0"/>
              </a:rPr>
              <a:t> و در نتیجه بدبینی و بی اعتمادی به والدین و مربیان را بیشتر می کند. تاکید بر </a:t>
            </a:r>
            <a:r>
              <a:rPr lang="fa-IR" sz="3100" dirty="0" err="1">
                <a:solidFill>
                  <a:schemeClr val="tx1"/>
                </a:solidFill>
                <a:latin typeface="Arial" panose="020B0604020202020204" pitchFamily="34" charset="0"/>
                <a:cs typeface="Arial" panose="020B0604020202020204" pitchFamily="34" charset="0"/>
              </a:rPr>
              <a:t>پندهای</a:t>
            </a:r>
            <a:r>
              <a:rPr lang="fa-IR" sz="3100" dirty="0">
                <a:solidFill>
                  <a:schemeClr val="tx1"/>
                </a:solidFill>
                <a:latin typeface="Arial" panose="020B0604020202020204" pitchFamily="34" charset="0"/>
                <a:cs typeface="Arial" panose="020B0604020202020204" pitchFamily="34" charset="0"/>
              </a:rPr>
              <a:t> ناشدنی باعث می شود فرزندان از موضع مخفی کردن تخلف و اخلاق گریزی به تخلف آشکار ، لج بازی ، عناد و اخلاق ستیزی روی بیاورند.</a:t>
            </a:r>
            <a:br>
              <a:rPr lang="fa-IR" sz="2700" dirty="0">
                <a:solidFill>
                  <a:schemeClr val="tx1"/>
                </a:solidFill>
                <a:latin typeface="Arial" panose="020B0604020202020204" pitchFamily="34" charset="0"/>
                <a:cs typeface="Arial" panose="020B0604020202020204" pitchFamily="34" charset="0"/>
              </a:rPr>
            </a:br>
            <a:endParaRPr lang="en-US" sz="2700" dirty="0">
              <a:solidFill>
                <a:schemeClr val="tx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EE08838C-AECD-6C23-F830-EC18E2882F57}"/>
              </a:ext>
            </a:extLst>
          </p:cNvPr>
          <p:cNvSpPr>
            <a:spLocks noGrp="1"/>
          </p:cNvSpPr>
          <p:nvPr>
            <p:ph type="body" idx="1"/>
          </p:nvPr>
        </p:nvSpPr>
        <p:spPr>
          <a:xfrm flipV="1">
            <a:off x="677335" y="6063174"/>
            <a:ext cx="8596668" cy="252565"/>
          </a:xfrm>
        </p:spPr>
        <p:txBody>
          <a:bodyPr>
            <a:normAutofit fontScale="62500" lnSpcReduction="20000"/>
          </a:bodyPr>
          <a:lstStyle/>
          <a:p>
            <a:endParaRPr lang="en-US" dirty="0"/>
          </a:p>
        </p:txBody>
      </p:sp>
    </p:spTree>
    <p:extLst>
      <p:ext uri="{BB962C8B-B14F-4D97-AF65-F5344CB8AC3E}">
        <p14:creationId xmlns:p14="http://schemas.microsoft.com/office/powerpoint/2010/main" val="1340193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2C9D-D064-FF8A-D32D-1D458D280975}"/>
              </a:ext>
            </a:extLst>
          </p:cNvPr>
          <p:cNvSpPr>
            <a:spLocks noGrp="1"/>
          </p:cNvSpPr>
          <p:nvPr>
            <p:ph type="title"/>
          </p:nvPr>
        </p:nvSpPr>
        <p:spPr/>
        <p:txBody>
          <a:bodyPr/>
          <a:lstStyle/>
          <a:p>
            <a:r>
              <a:rPr lang="fa-IR" dirty="0">
                <a:solidFill>
                  <a:schemeClr val="tx1"/>
                </a:solidFill>
              </a:rPr>
              <a:t>موانع پند </a:t>
            </a:r>
            <a:endParaRPr lang="en-US" dirty="0">
              <a:solidFill>
                <a:schemeClr val="tx1"/>
              </a:solidFill>
            </a:endParaRPr>
          </a:p>
        </p:txBody>
      </p:sp>
      <p:sp>
        <p:nvSpPr>
          <p:cNvPr id="3" name="Content Placeholder 2">
            <a:extLst>
              <a:ext uri="{FF2B5EF4-FFF2-40B4-BE49-F238E27FC236}">
                <a16:creationId xmlns:a16="http://schemas.microsoft.com/office/drawing/2014/main" id="{3EE0E423-375C-6AF5-7214-D66C5D3359A7}"/>
              </a:ext>
            </a:extLst>
          </p:cNvPr>
          <p:cNvSpPr>
            <a:spLocks noGrp="1"/>
          </p:cNvSpPr>
          <p:nvPr>
            <p:ph idx="1"/>
          </p:nvPr>
        </p:nvSpPr>
        <p:spPr/>
        <p:txBody>
          <a:bodyPr>
            <a:normAutofit fontScale="77500" lnSpcReduction="20000"/>
          </a:bodyPr>
          <a:lstStyle/>
          <a:p>
            <a:r>
              <a:rPr lang="fa-IR" sz="2400" dirty="0"/>
              <a:t>1- پند به محال </a:t>
            </a:r>
          </a:p>
          <a:p>
            <a:r>
              <a:rPr lang="fa-IR" sz="2400" dirty="0"/>
              <a:t>2- پند به مواردی که رخ نمیدهد </a:t>
            </a:r>
          </a:p>
          <a:p>
            <a:r>
              <a:rPr lang="fa-IR" sz="2400" dirty="0"/>
              <a:t>3- پند دادن به هنجار های فراگیر ( عضو شبکه های مجازی نباش )</a:t>
            </a:r>
          </a:p>
          <a:p>
            <a:endParaRPr lang="fa-IR" sz="2400" dirty="0"/>
          </a:p>
          <a:p>
            <a:r>
              <a:rPr lang="fa-IR" sz="3100" dirty="0"/>
              <a:t>پیامد های تکرار پند های بیهوده :</a:t>
            </a:r>
          </a:p>
          <a:p>
            <a:r>
              <a:rPr lang="fa-IR" sz="2400" dirty="0"/>
              <a:t>1- تکرار نافرمانی ها </a:t>
            </a:r>
          </a:p>
          <a:p>
            <a:r>
              <a:rPr lang="fa-IR" sz="2400" dirty="0"/>
              <a:t>2- تکرار شکست ها </a:t>
            </a:r>
          </a:p>
          <a:p>
            <a:r>
              <a:rPr lang="fa-IR" sz="2400" dirty="0"/>
              <a:t>3- تعمیم به همه فرمان ها ( با تکرار پند های بیهوده) فرزندان هیچ پندی را نخواهند پذیرفت )</a:t>
            </a:r>
          </a:p>
          <a:p>
            <a:r>
              <a:rPr lang="fa-IR" sz="2400" dirty="0"/>
              <a:t>4- اخلاق گریزی </a:t>
            </a:r>
          </a:p>
          <a:p>
            <a:r>
              <a:rPr lang="fa-IR" sz="2400" dirty="0"/>
              <a:t>5- اخلاق ستیزی ( لجاجت)</a:t>
            </a:r>
            <a:endParaRPr lang="en-US" sz="2400" dirty="0"/>
          </a:p>
        </p:txBody>
      </p:sp>
    </p:spTree>
    <p:extLst>
      <p:ext uri="{BB962C8B-B14F-4D97-AF65-F5344CB8AC3E}">
        <p14:creationId xmlns:p14="http://schemas.microsoft.com/office/powerpoint/2010/main" val="759553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8D8B1-8935-5F49-BCCA-D196C19928A1}"/>
              </a:ext>
            </a:extLst>
          </p:cNvPr>
          <p:cNvSpPr>
            <a:spLocks noGrp="1"/>
          </p:cNvSpPr>
          <p:nvPr>
            <p:ph type="title"/>
          </p:nvPr>
        </p:nvSpPr>
        <p:spPr/>
        <p:txBody>
          <a:bodyPr/>
          <a:lstStyle/>
          <a:p>
            <a:r>
              <a:rPr lang="fa-IR" dirty="0">
                <a:solidFill>
                  <a:schemeClr val="tx1"/>
                </a:solidFill>
              </a:rPr>
              <a:t>روشهای اثر بخشی پند دهی </a:t>
            </a:r>
            <a:endParaRPr lang="en-US" dirty="0">
              <a:solidFill>
                <a:schemeClr val="tx1"/>
              </a:solidFill>
            </a:endParaRPr>
          </a:p>
        </p:txBody>
      </p:sp>
      <p:sp>
        <p:nvSpPr>
          <p:cNvPr id="3" name="Content Placeholder 2">
            <a:extLst>
              <a:ext uri="{FF2B5EF4-FFF2-40B4-BE49-F238E27FC236}">
                <a16:creationId xmlns:a16="http://schemas.microsoft.com/office/drawing/2014/main" id="{B13F8056-4797-BFDE-5E8B-4793D8B68813}"/>
              </a:ext>
            </a:extLst>
          </p:cNvPr>
          <p:cNvSpPr>
            <a:spLocks noGrp="1"/>
          </p:cNvSpPr>
          <p:nvPr>
            <p:ph idx="1"/>
          </p:nvPr>
        </p:nvSpPr>
        <p:spPr/>
        <p:txBody>
          <a:bodyPr>
            <a:normAutofit fontScale="92500" lnSpcReduction="20000"/>
          </a:bodyPr>
          <a:lstStyle/>
          <a:p>
            <a:r>
              <a:rPr lang="fa-IR" sz="2000" dirty="0"/>
              <a:t>1-خودداری از تکرار توصیه </a:t>
            </a:r>
          </a:p>
          <a:p>
            <a:endParaRPr lang="fa-IR" sz="2000" dirty="0"/>
          </a:p>
          <a:p>
            <a:r>
              <a:rPr lang="fa-IR" sz="2000" dirty="0"/>
              <a:t>2-توصیه گام به گام و خودداری از انباشت پند ها </a:t>
            </a:r>
          </a:p>
          <a:p>
            <a:endParaRPr lang="fa-IR" sz="2000" dirty="0"/>
          </a:p>
          <a:p>
            <a:r>
              <a:rPr lang="fa-IR" sz="2000" dirty="0"/>
              <a:t>3-آموزش روشهای انجام توصیه </a:t>
            </a:r>
          </a:p>
          <a:p>
            <a:r>
              <a:rPr lang="fa-IR" sz="2000" dirty="0"/>
              <a:t>مثال به جای تکرار سیگار را ترک کن روشها و مهارت های ترک سیگار را آموزش دهیم</a:t>
            </a:r>
          </a:p>
          <a:p>
            <a:endParaRPr lang="fa-IR" sz="2000" dirty="0"/>
          </a:p>
          <a:p>
            <a:pPr marL="0" indent="0">
              <a:buNone/>
            </a:pPr>
            <a:r>
              <a:rPr lang="fa-IR" sz="2000" dirty="0"/>
              <a:t>4- تلاش برای توان افزایی : به جای توصیه های تکرار آموزش های را به شیوه های جذاب و موثر انجام دهیم تا منجر به توان افزایی شود </a:t>
            </a:r>
          </a:p>
          <a:p>
            <a:pPr marL="0" indent="0">
              <a:buNone/>
            </a:pPr>
            <a:r>
              <a:rPr lang="fa-IR" dirty="0"/>
              <a:t> </a:t>
            </a:r>
          </a:p>
        </p:txBody>
      </p:sp>
    </p:spTree>
    <p:extLst>
      <p:ext uri="{BB962C8B-B14F-4D97-AF65-F5344CB8AC3E}">
        <p14:creationId xmlns:p14="http://schemas.microsoft.com/office/powerpoint/2010/main" val="3405442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9DFCB-061B-90B0-BB12-03734F7C9065}"/>
              </a:ext>
            </a:extLst>
          </p:cNvPr>
          <p:cNvSpPr>
            <a:spLocks noGrp="1"/>
          </p:cNvSpPr>
          <p:nvPr>
            <p:ph type="title"/>
          </p:nvPr>
        </p:nvSpPr>
        <p:spPr/>
        <p:txBody>
          <a:bodyPr>
            <a:normAutofit fontScale="90000"/>
          </a:bodyPr>
          <a:lstStyle/>
          <a:p>
            <a:pPr algn="r" rtl="1"/>
            <a:r>
              <a:rPr lang="fa-IR" sz="3600" b="1" dirty="0">
                <a:solidFill>
                  <a:schemeClr val="tx1"/>
                </a:solidFill>
                <a:latin typeface="Arial" panose="020B0604020202020204" pitchFamily="34" charset="0"/>
                <a:cs typeface="Arial" panose="020B0604020202020204" pitchFamily="34" charset="0"/>
              </a:rPr>
              <a:t>۵- موریانه های ارتباط :</a:t>
            </a:r>
            <a:br>
              <a:rPr lang="fa-IR" sz="3600" dirty="0">
                <a:solidFill>
                  <a:schemeClr val="tx1"/>
                </a:solidFill>
                <a:latin typeface="Arial" panose="020B0604020202020204" pitchFamily="34" charset="0"/>
                <a:cs typeface="Arial" panose="020B0604020202020204" pitchFamily="34" charset="0"/>
              </a:rPr>
            </a:br>
            <a:r>
              <a:rPr lang="fa-IR" sz="3600" dirty="0">
                <a:solidFill>
                  <a:schemeClr val="tx1"/>
                </a:solidFill>
                <a:latin typeface="Arial" panose="020B0604020202020204" pitchFamily="34" charset="0"/>
                <a:cs typeface="Arial" panose="020B0604020202020204" pitchFamily="34" charset="0"/>
              </a:rPr>
              <a:t>آفت و موریانه های ارتباط با فرزندان تلخ زبانی ، پرگویی ، تنبیه ، تحقیر ، تبعیض ، تهدید و مقایسه کردن است</a:t>
            </a:r>
            <a:br>
              <a:rPr lang="fa-IR" sz="3600" dirty="0">
                <a:solidFill>
                  <a:schemeClr val="tx1"/>
                </a:solidFill>
                <a:latin typeface="Arial" panose="020B0604020202020204" pitchFamily="34" charset="0"/>
                <a:cs typeface="Arial" panose="020B0604020202020204" pitchFamily="34" charset="0"/>
              </a:rPr>
            </a:br>
            <a:r>
              <a:rPr lang="fa-IR" sz="3600" dirty="0">
                <a:solidFill>
                  <a:schemeClr val="tx1"/>
                </a:solidFill>
                <a:latin typeface="Arial" panose="020B0604020202020204" pitchFamily="34" charset="0"/>
                <a:cs typeface="Arial" panose="020B0604020202020204" pitchFamily="34" charset="0"/>
              </a:rPr>
              <a:t>منجر به قهر و بحث و جدل های بی پایان ، لجاجت و در نهایت فرار از خانه و رفتارهای آسیب رسان پنهانی می شود</a:t>
            </a:r>
            <a:r>
              <a:rPr lang="fa-IR" sz="3100" dirty="0">
                <a:solidFill>
                  <a:schemeClr val="tx1"/>
                </a:solidFill>
              </a:rPr>
              <a:t>.</a:t>
            </a:r>
            <a:endParaRPr lang="en-US" sz="3100" dirty="0">
              <a:solidFill>
                <a:schemeClr val="tx1"/>
              </a:solidFill>
            </a:endParaRPr>
          </a:p>
        </p:txBody>
      </p:sp>
      <p:sp>
        <p:nvSpPr>
          <p:cNvPr id="3" name="Text Placeholder 2">
            <a:extLst>
              <a:ext uri="{FF2B5EF4-FFF2-40B4-BE49-F238E27FC236}">
                <a16:creationId xmlns:a16="http://schemas.microsoft.com/office/drawing/2014/main" id="{0B571BCD-023D-49B0-CE57-646FABE02625}"/>
              </a:ext>
            </a:extLst>
          </p:cNvPr>
          <p:cNvSpPr>
            <a:spLocks noGrp="1"/>
          </p:cNvSpPr>
          <p:nvPr>
            <p:ph type="body" idx="1"/>
          </p:nvPr>
        </p:nvSpPr>
        <p:spPr/>
        <p:txBody>
          <a:bodyPr>
            <a:normAutofit/>
          </a:bodyPr>
          <a:lstStyle/>
          <a:p>
            <a:r>
              <a:rPr lang="fa-IR" dirty="0">
                <a:solidFill>
                  <a:schemeClr val="tx1"/>
                </a:solidFill>
              </a:rPr>
              <a:t>از مهم ترین راه های مواجه با موریانه های ارتباط استفاده از عبارت های تقویت کننده ، نیرو بخش ، جملات مثبت و زیبا به جای کلمات منفی ، تلخ و گزنده است </a:t>
            </a:r>
            <a:endParaRPr lang="en-US" dirty="0">
              <a:solidFill>
                <a:schemeClr val="tx1"/>
              </a:solidFill>
            </a:endParaRPr>
          </a:p>
        </p:txBody>
      </p:sp>
    </p:spTree>
    <p:extLst>
      <p:ext uri="{BB962C8B-B14F-4D97-AF65-F5344CB8AC3E}">
        <p14:creationId xmlns:p14="http://schemas.microsoft.com/office/powerpoint/2010/main" val="22953491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BE473B-5405-071F-6141-FD55BD0C2C7D}"/>
              </a:ext>
            </a:extLst>
          </p:cNvPr>
          <p:cNvSpPr txBox="1"/>
          <p:nvPr/>
        </p:nvSpPr>
        <p:spPr>
          <a:xfrm>
            <a:off x="2293034" y="2039815"/>
            <a:ext cx="6865033" cy="2554545"/>
          </a:xfrm>
          <a:prstGeom prst="rect">
            <a:avLst/>
          </a:prstGeom>
          <a:noFill/>
        </p:spPr>
        <p:txBody>
          <a:bodyPr wrap="square">
            <a:spAutoFit/>
          </a:bodyPr>
          <a:lstStyle/>
          <a:p>
            <a:pPr algn="r"/>
            <a:r>
              <a:rPr lang="fa-IR" sz="3200" dirty="0">
                <a:latin typeface="Arial Black" panose="020B0A04020102020204" pitchFamily="34" charset="0"/>
                <a:cs typeface="B Traffic" panose="00000400000000000000" pitchFamily="2" charset="-78"/>
              </a:rPr>
              <a:t>سخن پایانی : </a:t>
            </a:r>
          </a:p>
          <a:p>
            <a:pPr algn="r"/>
            <a:r>
              <a:rPr lang="fa-IR" sz="3200" dirty="0">
                <a:latin typeface="Arial Black" panose="020B0A04020102020204" pitchFamily="34" charset="0"/>
                <a:cs typeface="B Traffic" panose="00000400000000000000" pitchFamily="2" charset="-78"/>
              </a:rPr>
              <a:t>ضمن تقدیر و تشکر از توجه شما عزیزان</a:t>
            </a:r>
          </a:p>
          <a:p>
            <a:pPr algn="r"/>
            <a:r>
              <a:rPr lang="fa-IR" sz="3200" dirty="0">
                <a:latin typeface="Arial Black" panose="020B0A04020102020204" pitchFamily="34" charset="0"/>
                <a:cs typeface="B Traffic" panose="00000400000000000000" pitchFamily="2" charset="-78"/>
              </a:rPr>
              <a:t>جلسات آینده با 9 راز مدیریت چالش های دوره نوجوانی در خدمتتان خواهیم بود .</a:t>
            </a:r>
          </a:p>
          <a:p>
            <a:pPr algn="r"/>
            <a:r>
              <a:rPr lang="fa-IR" sz="3200" dirty="0">
                <a:latin typeface="Arial Black" panose="020B0A04020102020204" pitchFamily="34" charset="0"/>
                <a:cs typeface="B Traffic" panose="00000400000000000000" pitchFamily="2" charset="-78"/>
              </a:rPr>
              <a:t>. باتشکر و سپاس لیلا حیدری</a:t>
            </a:r>
            <a:endParaRPr lang="en-US" sz="3200" dirty="0">
              <a:latin typeface="Arial Black" panose="020B0A04020102020204" pitchFamily="34" charset="0"/>
              <a:cs typeface="B Traffic" panose="00000400000000000000" pitchFamily="2" charset="-78"/>
            </a:endParaRPr>
          </a:p>
        </p:txBody>
      </p:sp>
    </p:spTree>
    <p:extLst>
      <p:ext uri="{BB962C8B-B14F-4D97-AF65-F5344CB8AC3E}">
        <p14:creationId xmlns:p14="http://schemas.microsoft.com/office/powerpoint/2010/main" val="378233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0D90B-3774-9446-646D-78D17E28AEEA}"/>
              </a:ext>
            </a:extLst>
          </p:cNvPr>
          <p:cNvSpPr>
            <a:spLocks noGrp="1"/>
          </p:cNvSpPr>
          <p:nvPr>
            <p:ph type="title"/>
          </p:nvPr>
        </p:nvSpPr>
        <p:spPr>
          <a:xfrm>
            <a:off x="677334" y="1041991"/>
            <a:ext cx="8596668" cy="1637413"/>
          </a:xfrm>
        </p:spPr>
        <p:txBody>
          <a:bodyPr>
            <a:noAutofit/>
          </a:bodyPr>
          <a:lstStyle/>
          <a:p>
            <a:pPr algn="ctr" rtl="1"/>
            <a:r>
              <a:rPr lang="fa-IR" sz="2800" dirty="0">
                <a:solidFill>
                  <a:schemeClr val="tx1"/>
                </a:solidFill>
                <a:latin typeface="Arial" panose="020B0604020202020204" pitchFamily="34" charset="0"/>
                <a:cs typeface="Arial" panose="020B0604020202020204" pitchFamily="34" charset="0"/>
              </a:rPr>
              <a:t>اگر کسی </a:t>
            </a:r>
            <a:r>
              <a:rPr lang="fa-IR" sz="2800" dirty="0" err="1">
                <a:solidFill>
                  <a:schemeClr val="tx1"/>
                </a:solidFill>
                <a:latin typeface="Arial" panose="020B0604020202020204" pitchFamily="34" charset="0"/>
                <a:cs typeface="Arial" panose="020B0604020202020204" pitchFamily="34" charset="0"/>
              </a:rPr>
              <a:t>خصوصیتی</a:t>
            </a:r>
            <a:r>
              <a:rPr lang="fa-IR" sz="2800" dirty="0">
                <a:solidFill>
                  <a:schemeClr val="tx1"/>
                </a:solidFill>
                <a:latin typeface="Arial" panose="020B0604020202020204" pitchFamily="34" charset="0"/>
                <a:cs typeface="Arial" panose="020B0604020202020204" pitchFamily="34" charset="0"/>
              </a:rPr>
              <a:t> را در حد کمال داشته باشد به فکرش خطور </a:t>
            </a:r>
            <a:r>
              <a:rPr lang="fa-IR" sz="2800" dirty="0" err="1">
                <a:solidFill>
                  <a:schemeClr val="tx1"/>
                </a:solidFill>
                <a:latin typeface="Arial" panose="020B0604020202020204" pitchFamily="34" charset="0"/>
                <a:cs typeface="Arial" panose="020B0604020202020204" pitchFamily="34" charset="0"/>
              </a:rPr>
              <a:t>نمی‌کند</a:t>
            </a:r>
            <a:r>
              <a:rPr lang="fa-IR" sz="2800" dirty="0">
                <a:solidFill>
                  <a:schemeClr val="tx1"/>
                </a:solidFill>
                <a:latin typeface="Arial" panose="020B0604020202020204" pitchFamily="34" charset="0"/>
                <a:cs typeface="Arial" panose="020B0604020202020204" pitchFamily="34" charset="0"/>
              </a:rPr>
              <a:t> که آن خصوصیت را به معرض نمایش بگذارد بلکه از وجود آن به قدر کافی خرسند است. </a:t>
            </a:r>
            <a:br>
              <a:rPr lang="fa-IR" sz="2800" dirty="0">
                <a:solidFill>
                  <a:schemeClr val="tx1"/>
                </a:solidFill>
                <a:latin typeface="Arial" panose="020B0604020202020204" pitchFamily="34" charset="0"/>
                <a:cs typeface="Arial" panose="020B0604020202020204" pitchFamily="34" charset="0"/>
              </a:rPr>
            </a:b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این معنا با این ضرب‌المثل نیز گفته می‌شود که: نعلی که صدا  می‌کند حتما یک میخ کم دارد</a:t>
            </a:r>
            <a:br>
              <a:rPr lang="fa-IR" sz="2800" dirty="0">
                <a:solidFill>
                  <a:schemeClr val="tx1"/>
                </a:solidFill>
                <a:latin typeface="Arial" panose="020B0604020202020204" pitchFamily="34" charset="0"/>
                <a:cs typeface="Arial" panose="020B0604020202020204" pitchFamily="34" charset="0"/>
              </a:rPr>
            </a:b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درباب حکمت زندگی</a:t>
            </a:r>
            <a:br>
              <a:rPr lang="fa-IR" sz="2800" dirty="0">
                <a:solidFill>
                  <a:schemeClr val="tx1"/>
                </a:solidFill>
                <a:latin typeface="Arial" panose="020B0604020202020204" pitchFamily="34" charset="0"/>
                <a:cs typeface="Arial" panose="020B0604020202020204" pitchFamily="34" charset="0"/>
              </a:rPr>
            </a:br>
            <a:r>
              <a:rPr lang="fa-IR" sz="2800" dirty="0">
                <a:solidFill>
                  <a:schemeClr val="tx1"/>
                </a:solidFill>
                <a:latin typeface="Arial" panose="020B0604020202020204" pitchFamily="34" charset="0"/>
                <a:cs typeface="Arial" panose="020B0604020202020204" pitchFamily="34" charset="0"/>
              </a:rPr>
              <a:t>محمد مبشری</a:t>
            </a:r>
            <a:br>
              <a:rPr lang="en-US" sz="2800" dirty="0">
                <a:solidFill>
                  <a:schemeClr val="tx1"/>
                </a:solidFill>
                <a:latin typeface="Arial" panose="020B0604020202020204" pitchFamily="34" charset="0"/>
                <a:cs typeface="Arial" panose="020B0604020202020204" pitchFamily="34" charset="0"/>
              </a:rPr>
            </a:br>
            <a:br>
              <a:rPr lang="fa-IR" sz="2800" dirty="0">
                <a:solidFill>
                  <a:schemeClr val="tx1"/>
                </a:solidFill>
                <a:latin typeface="Arial" panose="020B0604020202020204" pitchFamily="34" charset="0"/>
                <a:cs typeface="Arial" panose="020B0604020202020204" pitchFamily="34" charset="0"/>
              </a:rPr>
            </a:br>
            <a:endParaRPr lang="en-US" sz="2800"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157FF97-78BC-0B96-AF01-8FBFC2E5409D}"/>
              </a:ext>
            </a:extLst>
          </p:cNvPr>
          <p:cNvSpPr>
            <a:spLocks noGrp="1"/>
          </p:cNvSpPr>
          <p:nvPr>
            <p:ph idx="1"/>
          </p:nvPr>
        </p:nvSpPr>
        <p:spPr>
          <a:xfrm>
            <a:off x="677334" y="5316279"/>
            <a:ext cx="8596668" cy="725083"/>
          </a:xfrm>
        </p:spPr>
        <p:txBody>
          <a:bodyPr/>
          <a:lstStyle/>
          <a:p>
            <a:pPr algn="ctr"/>
            <a:endParaRPr lang="en-US" dirty="0"/>
          </a:p>
        </p:txBody>
      </p:sp>
    </p:spTree>
    <p:extLst>
      <p:ext uri="{BB962C8B-B14F-4D97-AF65-F5344CB8AC3E}">
        <p14:creationId xmlns:p14="http://schemas.microsoft.com/office/powerpoint/2010/main" val="467995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0D1D-1A9E-2A0F-90D2-D337C9CA720C}"/>
              </a:ext>
            </a:extLst>
          </p:cNvPr>
          <p:cNvSpPr>
            <a:spLocks noGrp="1"/>
          </p:cNvSpPr>
          <p:nvPr>
            <p:ph type="title"/>
          </p:nvPr>
        </p:nvSpPr>
        <p:spPr>
          <a:xfrm>
            <a:off x="677334" y="2228553"/>
            <a:ext cx="8596668" cy="3604439"/>
          </a:xfrm>
        </p:spPr>
        <p:txBody>
          <a:bodyPr>
            <a:normAutofit/>
          </a:bodyPr>
          <a:lstStyle/>
          <a:p>
            <a:pPr algn="ctr"/>
            <a:r>
              <a:rPr lang="fa-IR" sz="8000" b="1" dirty="0">
                <a:latin typeface="Arial" panose="020B0604020202020204" pitchFamily="34" charset="0"/>
                <a:cs typeface="Arial" panose="020B0604020202020204" pitchFamily="34" charset="0"/>
              </a:rPr>
              <a:t>زیست عفیفانه</a:t>
            </a:r>
            <a:br>
              <a:rPr lang="fa-IR" sz="8000" b="1" dirty="0">
                <a:latin typeface="Arial" panose="020B0604020202020204" pitchFamily="34" charset="0"/>
                <a:cs typeface="Arial" panose="020B0604020202020204" pitchFamily="34" charset="0"/>
              </a:rPr>
            </a:br>
            <a:r>
              <a:rPr lang="fa-IR" sz="3200" b="1" dirty="0">
                <a:solidFill>
                  <a:schemeClr val="tx1"/>
                </a:solidFill>
                <a:latin typeface="Arial" panose="020B0604020202020204" pitchFamily="34" charset="0"/>
                <a:cs typeface="Arial" panose="020B0604020202020204" pitchFamily="34" charset="0"/>
              </a:rPr>
              <a:t>لیلا حیدری </a:t>
            </a:r>
            <a:br>
              <a:rPr lang="fa-IR" sz="3200" b="1" dirty="0">
                <a:solidFill>
                  <a:schemeClr val="tx1"/>
                </a:solidFill>
                <a:latin typeface="Arial" panose="020B0604020202020204" pitchFamily="34" charset="0"/>
                <a:cs typeface="Arial" panose="020B0604020202020204" pitchFamily="34" charset="0"/>
              </a:rPr>
            </a:br>
            <a:r>
              <a:rPr lang="fa-IR" sz="2400" b="1" dirty="0">
                <a:solidFill>
                  <a:schemeClr val="tx1"/>
                </a:solidFill>
                <a:latin typeface="Arial" panose="020B0604020202020204" pitchFamily="34" charset="0"/>
                <a:cs typeface="Arial" panose="020B0604020202020204" pitchFamily="34" charset="0"/>
              </a:rPr>
              <a:t>مشاور امور زنان و خانواده ستاد اقامه نماز استان کردستان</a:t>
            </a:r>
            <a:endParaRPr lang="en-US" sz="2400" b="1"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63FC0EB-1CFA-C637-F745-ACF44927DFDC}"/>
              </a:ext>
            </a:extLst>
          </p:cNvPr>
          <p:cNvSpPr>
            <a:spLocks noGrp="1"/>
          </p:cNvSpPr>
          <p:nvPr>
            <p:ph idx="1"/>
          </p:nvPr>
        </p:nvSpPr>
        <p:spPr>
          <a:xfrm>
            <a:off x="677334" y="5624623"/>
            <a:ext cx="8596668" cy="416739"/>
          </a:xfrm>
        </p:spPr>
        <p:txBody>
          <a:bodyPr/>
          <a:lstStyle/>
          <a:p>
            <a:endParaRPr lang="en-US" dirty="0"/>
          </a:p>
        </p:txBody>
      </p:sp>
    </p:spTree>
    <p:extLst>
      <p:ext uri="{BB962C8B-B14F-4D97-AF65-F5344CB8AC3E}">
        <p14:creationId xmlns:p14="http://schemas.microsoft.com/office/powerpoint/2010/main" val="394697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A5CF1-B48F-07D6-9DBF-5118E864B702}"/>
              </a:ext>
            </a:extLst>
          </p:cNvPr>
          <p:cNvSpPr>
            <a:spLocks noGrp="1"/>
          </p:cNvSpPr>
          <p:nvPr>
            <p:ph type="title"/>
          </p:nvPr>
        </p:nvSpPr>
        <p:spPr>
          <a:xfrm>
            <a:off x="212651" y="595423"/>
            <a:ext cx="9061351" cy="2753833"/>
          </a:xfrm>
        </p:spPr>
        <p:txBody>
          <a:bodyPr>
            <a:normAutofit fontScale="90000"/>
          </a:bodyPr>
          <a:lstStyle/>
          <a:p>
            <a:pPr algn="r" rtl="1" fontAlgn="base">
              <a:lnSpc>
                <a:spcPts val="3375"/>
              </a:lnSpc>
              <a:spcAft>
                <a:spcPts val="1125"/>
              </a:spcAft>
            </a:pPr>
            <a:r>
              <a:rPr lang="fa-IR" sz="4400" b="1" i="0" dirty="0">
                <a:solidFill>
                  <a:schemeClr val="accent1">
                    <a:lumMod val="75000"/>
                  </a:schemeClr>
                </a:solidFill>
                <a:effectLst/>
                <a:latin typeface="Arial" panose="020B0604020202020204" pitchFamily="34" charset="0"/>
                <a:cs typeface="Arial" panose="020B0604020202020204" pitchFamily="34" charset="0"/>
              </a:rPr>
              <a:t>زیست عفیفانه </a:t>
            </a:r>
            <a:br>
              <a:rPr lang="fa-IR" sz="4400" b="1" i="0" dirty="0">
                <a:solidFill>
                  <a:schemeClr val="accent1">
                    <a:lumMod val="75000"/>
                  </a:schemeClr>
                </a:solidFill>
                <a:effectLst/>
                <a:latin typeface="Arial" panose="020B0604020202020204" pitchFamily="34" charset="0"/>
                <a:cs typeface="Arial" panose="020B0604020202020204" pitchFamily="34" charset="0"/>
              </a:rPr>
            </a:br>
            <a:r>
              <a:rPr lang="fa-IR" sz="3100" b="1" i="0" dirty="0">
                <a:solidFill>
                  <a:schemeClr val="tx1"/>
                </a:solidFill>
                <a:effectLst/>
                <a:latin typeface="Arial" panose="020B0604020202020204" pitchFamily="34" charset="0"/>
                <a:cs typeface="Arial" panose="020B0604020202020204" pitchFamily="34" charset="0"/>
              </a:rPr>
              <a:t> </a:t>
            </a:r>
            <a:br>
              <a:rPr lang="fa-IR" sz="3100" b="1" i="0" dirty="0">
                <a:solidFill>
                  <a:schemeClr val="tx1"/>
                </a:solidFill>
                <a:effectLst/>
                <a:latin typeface="Arial" panose="020B0604020202020204" pitchFamily="34" charset="0"/>
                <a:cs typeface="Arial" panose="020B0604020202020204" pitchFamily="34" charset="0"/>
              </a:rPr>
            </a:br>
            <a:r>
              <a:rPr lang="fa-IR" sz="3100" i="0" dirty="0">
                <a:solidFill>
                  <a:schemeClr val="tx1"/>
                </a:solidFill>
                <a:effectLst/>
                <a:latin typeface="Arial" panose="020B0604020202020204" pitchFamily="34" charset="0"/>
                <a:cs typeface="Arial" panose="020B0604020202020204" pitchFamily="34" charset="0"/>
              </a:rPr>
              <a:t>سامان دهی زندگی برپایه فضیلت ، زیست عفیفانه با خود مراقبتی پیوند دو سویه دارد</a:t>
            </a:r>
            <a:br>
              <a:rPr lang="fa-IR" sz="3100" i="0" dirty="0">
                <a:solidFill>
                  <a:schemeClr val="tx1"/>
                </a:solidFill>
                <a:effectLst/>
                <a:latin typeface="Arial" panose="020B0604020202020204" pitchFamily="34" charset="0"/>
                <a:cs typeface="Arial" panose="020B0604020202020204" pitchFamily="34" charset="0"/>
              </a:rPr>
            </a:br>
            <a:r>
              <a:rPr lang="fa-IR" sz="3100" i="0" dirty="0">
                <a:solidFill>
                  <a:schemeClr val="tx1"/>
                </a:solidFill>
                <a:effectLst/>
                <a:latin typeface="Arial" panose="020B0604020202020204" pitchFamily="34" charset="0"/>
                <a:cs typeface="Arial" panose="020B0604020202020204" pitchFamily="34" charset="0"/>
              </a:rPr>
              <a:t>زیست عفیفانه : فضیلت به فرمان خرد بودن در خواسته های نفسانی است</a:t>
            </a:r>
            <a:br>
              <a:rPr lang="fa-IR" sz="3100" i="0" dirty="0">
                <a:solidFill>
                  <a:schemeClr val="tx1"/>
                </a:solidFill>
                <a:effectLst/>
                <a:latin typeface="Arial" panose="020B0604020202020204" pitchFamily="34" charset="0"/>
                <a:cs typeface="Arial" panose="020B0604020202020204" pitchFamily="34" charset="0"/>
              </a:rPr>
            </a:br>
            <a:r>
              <a:rPr lang="fa-IR" sz="3100" i="0" dirty="0">
                <a:solidFill>
                  <a:schemeClr val="tx1"/>
                </a:solidFill>
                <a:effectLst/>
                <a:latin typeface="Arial" panose="020B0604020202020204" pitchFamily="34" charset="0"/>
                <a:cs typeface="Arial" panose="020B0604020202020204" pitchFamily="34" charset="0"/>
              </a:rPr>
              <a:t>رابطه مستقیم زیست عفیفانه با خود مراقبتی میانه روی در بهره مندی از امور مفید ومورد نیاز  خود داری از اموری که سلامت و بالندگی شخص و جامعه را از بین میبرد</a:t>
            </a:r>
            <a:endParaRPr lang="en-US" sz="3100"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896899F-A4B6-685A-6698-1DD0C163A66E}"/>
              </a:ext>
            </a:extLst>
          </p:cNvPr>
          <p:cNvSpPr>
            <a:spLocks noGrp="1"/>
          </p:cNvSpPr>
          <p:nvPr>
            <p:ph idx="1"/>
          </p:nvPr>
        </p:nvSpPr>
        <p:spPr>
          <a:xfrm>
            <a:off x="677334" y="4263655"/>
            <a:ext cx="8596668" cy="1998921"/>
          </a:xfrm>
        </p:spPr>
        <p:txBody>
          <a:bodyPr>
            <a:normAutofit fontScale="92500" lnSpcReduction="20000"/>
          </a:bodyPr>
          <a:lstStyle/>
          <a:p>
            <a:pPr algn="r" rtl="1"/>
            <a:r>
              <a:rPr lang="fa-IR" sz="3200" b="0" i="0" dirty="0">
                <a:solidFill>
                  <a:schemeClr val="tx1"/>
                </a:solidFill>
                <a:effectLst/>
                <a:latin typeface="Arial" panose="020B0604020202020204" pitchFamily="34" charset="0"/>
                <a:cs typeface="Arial" panose="020B0604020202020204" pitchFamily="34" charset="0"/>
              </a:rPr>
              <a:t>زیست </a:t>
            </a:r>
            <a:r>
              <a:rPr lang="fa-IR" sz="3200" b="0" i="0" dirty="0" err="1">
                <a:solidFill>
                  <a:schemeClr val="tx1"/>
                </a:solidFill>
                <a:effectLst/>
                <a:latin typeface="Arial" panose="020B0604020202020204" pitchFamily="34" charset="0"/>
                <a:cs typeface="Arial" panose="020B0604020202020204" pitchFamily="34" charset="0"/>
              </a:rPr>
              <a:t>عفیفانه</a:t>
            </a:r>
            <a:r>
              <a:rPr lang="fa-IR" sz="3200" b="0" i="0" dirty="0">
                <a:solidFill>
                  <a:schemeClr val="tx1"/>
                </a:solidFill>
                <a:effectLst/>
                <a:latin typeface="Arial" panose="020B0604020202020204" pitchFamily="34" charset="0"/>
                <a:cs typeface="Arial" panose="020B0604020202020204" pitchFamily="34" charset="0"/>
              </a:rPr>
              <a:t> به معنای زندگی کردن بر اساس اصول عفاف و رعایت </a:t>
            </a:r>
            <a:r>
              <a:rPr lang="fa-IR" sz="3200" b="0" i="0" dirty="0" err="1">
                <a:solidFill>
                  <a:schemeClr val="tx1"/>
                </a:solidFill>
                <a:effectLst/>
                <a:latin typeface="Arial" panose="020B0604020202020204" pitchFamily="34" charset="0"/>
                <a:cs typeface="Arial" panose="020B0604020202020204" pitchFamily="34" charset="0"/>
              </a:rPr>
              <a:t>ارزش‌های</a:t>
            </a:r>
            <a:r>
              <a:rPr lang="fa-IR" sz="3200" b="0" i="0" dirty="0">
                <a:solidFill>
                  <a:schemeClr val="tx1"/>
                </a:solidFill>
                <a:effectLst/>
                <a:latin typeface="Arial" panose="020B0604020202020204" pitchFamily="34" charset="0"/>
                <a:cs typeface="Arial" panose="020B0604020202020204" pitchFamily="34" charset="0"/>
              </a:rPr>
              <a:t> اخلاقی در تمامی </a:t>
            </a:r>
            <a:r>
              <a:rPr lang="fa-IR" sz="3200" b="0" i="0" dirty="0" err="1">
                <a:solidFill>
                  <a:schemeClr val="tx1"/>
                </a:solidFill>
                <a:effectLst/>
                <a:latin typeface="Arial" panose="020B0604020202020204" pitchFamily="34" charset="0"/>
                <a:cs typeface="Arial" panose="020B0604020202020204" pitchFamily="34" charset="0"/>
              </a:rPr>
              <a:t>جنبه‌های</a:t>
            </a:r>
            <a:r>
              <a:rPr lang="fa-IR" sz="3200" b="0" i="0" dirty="0">
                <a:solidFill>
                  <a:schemeClr val="tx1"/>
                </a:solidFill>
                <a:effectLst/>
                <a:latin typeface="Arial" panose="020B0604020202020204" pitchFamily="34" charset="0"/>
                <a:cs typeface="Arial" panose="020B0604020202020204" pitchFamily="34" charset="0"/>
              </a:rPr>
              <a:t> زندگی است. این سبک زندگی به فرد کمک </a:t>
            </a:r>
            <a:r>
              <a:rPr lang="fa-IR" sz="3200" b="0" i="0" dirty="0" err="1">
                <a:solidFill>
                  <a:schemeClr val="tx1"/>
                </a:solidFill>
                <a:effectLst/>
                <a:latin typeface="Arial" panose="020B0604020202020204" pitchFamily="34" charset="0"/>
                <a:cs typeface="Arial" panose="020B0604020202020204" pitchFamily="34" charset="0"/>
              </a:rPr>
              <a:t>می‌کند</a:t>
            </a:r>
            <a:r>
              <a:rPr lang="fa-IR" sz="3200" b="0" i="0" dirty="0">
                <a:solidFill>
                  <a:schemeClr val="tx1"/>
                </a:solidFill>
                <a:effectLst/>
                <a:latin typeface="Arial" panose="020B0604020202020204" pitchFamily="34" charset="0"/>
                <a:cs typeface="Arial" panose="020B0604020202020204" pitchFamily="34" charset="0"/>
              </a:rPr>
              <a:t> تا در تعاملات اجتماعی، روابط خانوادگی و تصمیمات روزمره به اصول اخلاقی پایبند باشد و به سلامت و موفقیت شخصی دست یابد.</a:t>
            </a:r>
            <a:endParaRPr lang="en-US"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160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4372E-283B-819F-545E-34C982521458}"/>
              </a:ext>
            </a:extLst>
          </p:cNvPr>
          <p:cNvSpPr>
            <a:spLocks noGrp="1"/>
          </p:cNvSpPr>
          <p:nvPr>
            <p:ph type="title"/>
          </p:nvPr>
        </p:nvSpPr>
        <p:spPr>
          <a:xfrm>
            <a:off x="592273" y="816637"/>
            <a:ext cx="8596668" cy="1343951"/>
          </a:xfrm>
        </p:spPr>
        <p:txBody>
          <a:bodyPr>
            <a:noAutofit/>
          </a:bodyPr>
          <a:lstStyle/>
          <a:p>
            <a:pPr algn="r" rtl="1"/>
            <a:r>
              <a:rPr lang="fa-IR" sz="2800" dirty="0">
                <a:solidFill>
                  <a:schemeClr val="tx1"/>
                </a:solidFill>
                <a:latin typeface="Arial" panose="020B0604020202020204" pitchFamily="34" charset="0"/>
                <a:cs typeface="Arial" panose="020B0604020202020204" pitchFamily="34" charset="0"/>
              </a:rPr>
              <a:t>زیست عفیفانه به این معنی است که هر فردی برای خود یک چهارچوب رفتاری و نوعی سیستم خودکنترلی قائل باشد. یک انسان سالم باید بتواند اهداف خود را به صورت هدفمند کنترل کند. این اهداف به گونه‌ای تنظیم شده است که برای او منافعی را در پی داشته باشد و مضراتی را از زندگی او دفع کند، به نوعی شبیه همان رفتار تقوا محوری است که در مضامین اسلامی به آن اشاره شده است.</a:t>
            </a:r>
            <a:br>
              <a:rPr lang="fa-IR" sz="2800" dirty="0">
                <a:solidFill>
                  <a:schemeClr val="tx1"/>
                </a:solidFill>
                <a:latin typeface="Arial" panose="020B0604020202020204" pitchFamily="34" charset="0"/>
                <a:cs typeface="Arial" panose="020B0604020202020204" pitchFamily="34" charset="0"/>
              </a:rPr>
            </a:br>
            <a:endParaRPr lang="en-US" sz="2800"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79E888D-C081-1935-B4C1-4F06A2483522}"/>
              </a:ext>
            </a:extLst>
          </p:cNvPr>
          <p:cNvSpPr>
            <a:spLocks noGrp="1"/>
          </p:cNvSpPr>
          <p:nvPr>
            <p:ph idx="1"/>
          </p:nvPr>
        </p:nvSpPr>
        <p:spPr>
          <a:xfrm>
            <a:off x="677334" y="3429000"/>
            <a:ext cx="8596668" cy="2004238"/>
          </a:xfrm>
        </p:spPr>
        <p:txBody>
          <a:bodyPr>
            <a:noAutofit/>
          </a:bodyPr>
          <a:lstStyle/>
          <a:p>
            <a:pPr algn="r" rtl="1"/>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0053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72DD5-43C1-94BB-FEC1-AE4AE349FBE9}"/>
              </a:ext>
            </a:extLst>
          </p:cNvPr>
          <p:cNvSpPr>
            <a:spLocks noGrp="1"/>
          </p:cNvSpPr>
          <p:nvPr>
            <p:ph type="title"/>
          </p:nvPr>
        </p:nvSpPr>
        <p:spPr>
          <a:xfrm>
            <a:off x="539111" y="478466"/>
            <a:ext cx="8596668" cy="2770372"/>
          </a:xfrm>
        </p:spPr>
        <p:txBody>
          <a:bodyPr>
            <a:normAutofit fontScale="90000"/>
          </a:bodyPr>
          <a:lstStyle/>
          <a:p>
            <a:pPr algn="r" rtl="1"/>
            <a:r>
              <a:rPr lang="fa-IR" dirty="0">
                <a:solidFill>
                  <a:schemeClr val="tx1"/>
                </a:solidFill>
                <a:latin typeface="Cambria Math" panose="02040503050406030204" pitchFamily="18" charset="0"/>
                <a:ea typeface="Cambria Math" panose="02040503050406030204" pitchFamily="18" charset="0"/>
                <a:cs typeface="Arial" panose="020B0604020202020204" pitchFamily="34" charset="0"/>
              </a:rPr>
              <a:t>زیست </a:t>
            </a:r>
            <a:r>
              <a:rPr lang="fa-IR" dirty="0" err="1">
                <a:solidFill>
                  <a:schemeClr val="tx1"/>
                </a:solidFill>
                <a:latin typeface="Cambria Math" panose="02040503050406030204" pitchFamily="18" charset="0"/>
                <a:ea typeface="Cambria Math" panose="02040503050406030204" pitchFamily="18" charset="0"/>
                <a:cs typeface="Arial" panose="020B0604020202020204" pitchFamily="34" charset="0"/>
              </a:rPr>
              <a:t>عفیفانه</a:t>
            </a:r>
            <a:r>
              <a:rPr lang="fa-IR" dirty="0">
                <a:solidFill>
                  <a:schemeClr val="tx1"/>
                </a:solidFill>
                <a:latin typeface="Cambria Math" panose="02040503050406030204" pitchFamily="18" charset="0"/>
                <a:ea typeface="Cambria Math" panose="02040503050406030204" pitchFamily="18" charset="0"/>
                <a:cs typeface="Arial" panose="020B0604020202020204" pitchFamily="34" charset="0"/>
              </a:rPr>
              <a:t> و </a:t>
            </a:r>
            <a:r>
              <a:rPr lang="fa-IR" dirty="0" err="1">
                <a:solidFill>
                  <a:schemeClr val="tx1"/>
                </a:solidFill>
                <a:latin typeface="Cambria Math" panose="02040503050406030204" pitchFamily="18" charset="0"/>
                <a:ea typeface="Cambria Math" panose="02040503050406030204" pitchFamily="18" charset="0"/>
                <a:cs typeface="Arial" panose="020B0604020202020204" pitchFamily="34" charset="0"/>
              </a:rPr>
              <a:t>خودمراقبتی</a:t>
            </a:r>
            <a:r>
              <a:rPr lang="fa-IR" dirty="0">
                <a:solidFill>
                  <a:schemeClr val="tx1"/>
                </a:solidFill>
                <a:latin typeface="Cambria Math" panose="02040503050406030204" pitchFamily="18" charset="0"/>
                <a:ea typeface="Cambria Math" panose="02040503050406030204" pitchFamily="18" charset="0"/>
                <a:cs typeface="Arial" panose="020B0604020202020204" pitchFamily="34" charset="0"/>
              </a:rPr>
              <a:t> دو مفهوم مرتبط هستند که به </a:t>
            </a:r>
            <a:r>
              <a:rPr lang="fa-IR" dirty="0" err="1">
                <a:solidFill>
                  <a:schemeClr val="tx1"/>
                </a:solidFill>
                <a:latin typeface="Cambria Math" panose="02040503050406030204" pitchFamily="18" charset="0"/>
                <a:ea typeface="Cambria Math" panose="02040503050406030204" pitchFamily="18" charset="0"/>
                <a:cs typeface="Arial" panose="020B0604020202020204" pitchFamily="34" charset="0"/>
              </a:rPr>
              <a:t>جنبه‌های</a:t>
            </a:r>
            <a:r>
              <a:rPr lang="fa-IR" dirty="0">
                <a:solidFill>
                  <a:schemeClr val="tx1"/>
                </a:solidFill>
                <a:latin typeface="Cambria Math" panose="02040503050406030204" pitchFamily="18" charset="0"/>
                <a:ea typeface="Cambria Math" panose="02040503050406030204" pitchFamily="18" charset="0"/>
                <a:cs typeface="Arial" panose="020B0604020202020204" pitchFamily="34" charset="0"/>
              </a:rPr>
              <a:t> مختلفی از زندگی فردی و اجتماعی </a:t>
            </a:r>
            <a:r>
              <a:rPr lang="fa-IR" dirty="0" err="1">
                <a:solidFill>
                  <a:schemeClr val="tx1"/>
                </a:solidFill>
                <a:latin typeface="Cambria Math" panose="02040503050406030204" pitchFamily="18" charset="0"/>
                <a:ea typeface="Cambria Math" panose="02040503050406030204" pitchFamily="18" charset="0"/>
                <a:cs typeface="Arial" panose="020B0604020202020204" pitchFamily="34" charset="0"/>
              </a:rPr>
              <a:t>می‌پردازند</a:t>
            </a:r>
            <a:r>
              <a:rPr lang="fa-IR" dirty="0">
                <a:solidFill>
                  <a:schemeClr val="tx1"/>
                </a:solidFill>
                <a:latin typeface="Cambria Math" panose="02040503050406030204" pitchFamily="18" charset="0"/>
                <a:ea typeface="Cambria Math" panose="02040503050406030204" pitchFamily="18" charset="0"/>
                <a:cs typeface="Arial" panose="020B0604020202020204" pitchFamily="34" charset="0"/>
              </a:rPr>
              <a:t>. زیست </a:t>
            </a:r>
            <a:r>
              <a:rPr lang="fa-IR" dirty="0" err="1">
                <a:solidFill>
                  <a:schemeClr val="tx1"/>
                </a:solidFill>
                <a:latin typeface="Cambria Math" panose="02040503050406030204" pitchFamily="18" charset="0"/>
                <a:ea typeface="Cambria Math" panose="02040503050406030204" pitchFamily="18" charset="0"/>
                <a:cs typeface="Arial" panose="020B0604020202020204" pitchFamily="34" charset="0"/>
              </a:rPr>
              <a:t>عفیفانه</a:t>
            </a:r>
            <a:r>
              <a:rPr lang="fa-IR" dirty="0">
                <a:solidFill>
                  <a:schemeClr val="tx1"/>
                </a:solidFill>
                <a:latin typeface="Cambria Math" panose="02040503050406030204" pitchFamily="18" charset="0"/>
                <a:ea typeface="Cambria Math" panose="02040503050406030204" pitchFamily="18" charset="0"/>
                <a:cs typeface="Arial" panose="020B0604020202020204" pitchFamily="34" charset="0"/>
              </a:rPr>
              <a:t> به معنای زندگی بر اساس اصول اخلاقی و دینی، حفظ حریم شخصی و احترام به دیگران است. </a:t>
            </a:r>
            <a:r>
              <a:rPr lang="fa-IR" dirty="0" err="1">
                <a:solidFill>
                  <a:schemeClr val="tx1"/>
                </a:solidFill>
                <a:latin typeface="Cambria Math" panose="02040503050406030204" pitchFamily="18" charset="0"/>
                <a:ea typeface="Cambria Math" panose="02040503050406030204" pitchFamily="18" charset="0"/>
                <a:cs typeface="Arial" panose="020B0604020202020204" pitchFamily="34" charset="0"/>
              </a:rPr>
              <a:t>خودمراقبتی</a:t>
            </a:r>
            <a:r>
              <a:rPr lang="fa-IR" dirty="0">
                <a:solidFill>
                  <a:schemeClr val="tx1"/>
                </a:solidFill>
                <a:latin typeface="Cambria Math" panose="02040503050406030204" pitchFamily="18" charset="0"/>
                <a:ea typeface="Cambria Math" panose="02040503050406030204" pitchFamily="18" charset="0"/>
                <a:cs typeface="Arial" panose="020B0604020202020204" pitchFamily="34" charset="0"/>
              </a:rPr>
              <a:t> به معنای توجه به سلامت جسمی و روحی و اتخاذ رفتارهایی است که به بهبود کیفیت زندگی کمک </a:t>
            </a:r>
            <a:r>
              <a:rPr lang="fa-IR" dirty="0" err="1">
                <a:solidFill>
                  <a:schemeClr val="tx1"/>
                </a:solidFill>
                <a:latin typeface="Cambria Math" panose="02040503050406030204" pitchFamily="18" charset="0"/>
                <a:ea typeface="Cambria Math" panose="02040503050406030204" pitchFamily="18" charset="0"/>
                <a:cs typeface="Arial" panose="020B0604020202020204" pitchFamily="34" charset="0"/>
              </a:rPr>
              <a:t>می‌کند</a:t>
            </a:r>
            <a:r>
              <a:rPr lang="fa-IR" dirty="0">
                <a:latin typeface="Cambria Math" panose="02040503050406030204" pitchFamily="18" charset="0"/>
                <a:ea typeface="Cambria Math" panose="02040503050406030204" pitchFamily="18" charset="0"/>
                <a:cs typeface="Arial" panose="020B0604020202020204" pitchFamily="34" charset="0"/>
              </a:rPr>
              <a:t>.</a:t>
            </a:r>
            <a:endParaRPr lang="en-US" dirty="0">
              <a:latin typeface="Cambria Math" panose="02040503050406030204" pitchFamily="18" charset="0"/>
              <a:ea typeface="Cambria Math" panose="02040503050406030204" pitchFamily="18" charset="0"/>
              <a:cs typeface="Arial" panose="020B0604020202020204" pitchFamily="34" charset="0"/>
            </a:endParaRPr>
          </a:p>
        </p:txBody>
      </p:sp>
      <p:pic>
        <p:nvPicPr>
          <p:cNvPr id="5" name="Content Placeholder 4">
            <a:extLst>
              <a:ext uri="{FF2B5EF4-FFF2-40B4-BE49-F238E27FC236}">
                <a16:creationId xmlns:a16="http://schemas.microsoft.com/office/drawing/2014/main" id="{8D6B6123-2DBE-196B-39AF-7FBE44BBB982}"/>
              </a:ext>
            </a:extLst>
          </p:cNvPr>
          <p:cNvPicPr>
            <a:picLocks noGrp="1" noChangeAspect="1"/>
          </p:cNvPicPr>
          <p:nvPr>
            <p:ph idx="1"/>
          </p:nvPr>
        </p:nvPicPr>
        <p:blipFill>
          <a:blip r:embed="rId2">
            <a:alphaModFix amt="35000"/>
            <a:extLst>
              <a:ext uri="{28A0092B-C50C-407E-A947-70E740481C1C}">
                <a14:useLocalDpi xmlns:a14="http://schemas.microsoft.com/office/drawing/2010/main" val="0"/>
              </a:ext>
            </a:extLst>
          </a:blip>
          <a:stretch>
            <a:fillRect/>
          </a:stretch>
        </p:blipFill>
        <p:spPr>
          <a:xfrm>
            <a:off x="539111" y="-180181"/>
            <a:ext cx="9409814" cy="6858037"/>
          </a:xfrm>
        </p:spPr>
      </p:pic>
    </p:spTree>
    <p:extLst>
      <p:ext uri="{BB962C8B-B14F-4D97-AF65-F5344CB8AC3E}">
        <p14:creationId xmlns:p14="http://schemas.microsoft.com/office/powerpoint/2010/main" val="618628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76C5B-C367-47D0-A6E7-306BB2608344}"/>
              </a:ext>
            </a:extLst>
          </p:cNvPr>
          <p:cNvSpPr>
            <a:spLocks noGrp="1"/>
          </p:cNvSpPr>
          <p:nvPr>
            <p:ph type="title"/>
          </p:nvPr>
        </p:nvSpPr>
        <p:spPr>
          <a:xfrm>
            <a:off x="677333" y="1265273"/>
            <a:ext cx="8945131" cy="1190847"/>
          </a:xfrm>
        </p:spPr>
        <p:txBody>
          <a:bodyPr>
            <a:normAutofit/>
          </a:bodyPr>
          <a:lstStyle/>
          <a:p>
            <a:pPr algn="ctr" rtl="1"/>
            <a:r>
              <a:rPr lang="fa-IR" b="1" dirty="0">
                <a:latin typeface="Arial" panose="020B0604020202020204" pitchFamily="34" charset="0"/>
                <a:cs typeface="Arial" panose="020B0604020202020204" pitchFamily="34" charset="0"/>
              </a:rPr>
              <a:t>رابطه مستقیم زیست </a:t>
            </a:r>
            <a:r>
              <a:rPr lang="fa-IR" b="1" dirty="0" err="1">
                <a:latin typeface="Arial" panose="020B0604020202020204" pitchFamily="34" charset="0"/>
                <a:cs typeface="Arial" panose="020B0604020202020204" pitchFamily="34" charset="0"/>
              </a:rPr>
              <a:t>عفیفانه</a:t>
            </a:r>
            <a:r>
              <a:rPr lang="fa-IR" b="1" dirty="0">
                <a:latin typeface="Arial" panose="020B0604020202020204" pitchFamily="34" charset="0"/>
                <a:cs typeface="Arial" panose="020B0604020202020204" pitchFamily="34" charset="0"/>
              </a:rPr>
              <a:t> (عفت ورزی) با خود مراقبتی</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2DF14B0-C80E-E4CD-2D02-6B091E30F9D2}"/>
              </a:ext>
            </a:extLst>
          </p:cNvPr>
          <p:cNvSpPr>
            <a:spLocks noGrp="1"/>
          </p:cNvSpPr>
          <p:nvPr>
            <p:ph idx="1"/>
          </p:nvPr>
        </p:nvSpPr>
        <p:spPr>
          <a:xfrm>
            <a:off x="677334" y="2530549"/>
            <a:ext cx="8596668" cy="3510813"/>
          </a:xfrm>
        </p:spPr>
        <p:txBody>
          <a:bodyPr>
            <a:normAutofit lnSpcReduction="10000"/>
          </a:bodyPr>
          <a:lstStyle/>
          <a:p>
            <a:pPr algn="r" rtl="1"/>
            <a:r>
              <a:rPr lang="fa-IR" sz="2400" dirty="0">
                <a:latin typeface="Arial" panose="020B0604020202020204" pitchFamily="34" charset="0"/>
                <a:cs typeface="B Homa" panose="00000400000000000000" pitchFamily="2" charset="-78"/>
              </a:rPr>
              <a:t>زیست </a:t>
            </a:r>
            <a:r>
              <a:rPr lang="fa-IR" sz="2400" dirty="0" err="1">
                <a:latin typeface="Arial" panose="020B0604020202020204" pitchFamily="34" charset="0"/>
                <a:cs typeface="B Homa" panose="00000400000000000000" pitchFamily="2" charset="-78"/>
              </a:rPr>
              <a:t>عفیفانه</a:t>
            </a:r>
            <a:r>
              <a:rPr lang="fa-IR" sz="2400" dirty="0">
                <a:latin typeface="Arial" panose="020B0604020202020204" pitchFamily="34" charset="0"/>
                <a:cs typeface="B Homa" panose="00000400000000000000" pitchFamily="2" charset="-78"/>
              </a:rPr>
              <a:t> به عنوان یک سبک زندگی مبتنی بر </a:t>
            </a:r>
            <a:r>
              <a:rPr lang="fa-IR" sz="2400" dirty="0" err="1">
                <a:latin typeface="Arial" panose="020B0604020202020204" pitchFamily="34" charset="0"/>
                <a:cs typeface="B Homa" panose="00000400000000000000" pitchFamily="2" charset="-78"/>
              </a:rPr>
              <a:t>ارزش‌های</a:t>
            </a:r>
            <a:r>
              <a:rPr lang="fa-IR" sz="2400" dirty="0">
                <a:latin typeface="Arial" panose="020B0604020202020204" pitchFamily="34" charset="0"/>
                <a:cs typeface="B Homa" panose="00000400000000000000" pitchFamily="2" charset="-78"/>
              </a:rPr>
              <a:t> اخلاقی، از جمله </a:t>
            </a:r>
            <a:r>
              <a:rPr lang="fa-IR" sz="2400" dirty="0" err="1">
                <a:latin typeface="Arial" panose="020B0604020202020204" pitchFamily="34" charset="0"/>
                <a:cs typeface="B Homa" panose="00000400000000000000" pitchFamily="2" charset="-78"/>
              </a:rPr>
              <a:t>خویشتن‌داری</a:t>
            </a:r>
            <a:r>
              <a:rPr lang="fa-IR" sz="2400" dirty="0">
                <a:latin typeface="Arial" panose="020B0604020202020204" pitchFamily="34" charset="0"/>
                <a:cs typeface="B Homa" panose="00000400000000000000" pitchFamily="2" charset="-78"/>
              </a:rPr>
              <a:t> و پاکدامنی، </a:t>
            </a:r>
            <a:r>
              <a:rPr lang="fa-IR" sz="2400" dirty="0" err="1">
                <a:latin typeface="Arial" panose="020B0604020202020204" pitchFamily="34" charset="0"/>
                <a:cs typeface="B Homa" panose="00000400000000000000" pitchFamily="2" charset="-78"/>
              </a:rPr>
              <a:t>می‌تواند</a:t>
            </a:r>
            <a:r>
              <a:rPr lang="fa-IR" sz="2400" dirty="0">
                <a:latin typeface="Arial" panose="020B0604020202020204" pitchFamily="34" charset="0"/>
                <a:cs typeface="B Homa" panose="00000400000000000000" pitchFamily="2" charset="-78"/>
              </a:rPr>
              <a:t> به طور مستقیم بر سلامت روان و جسم فرد تأثیر مثبت بگذارد و در نتیجه به خود مراقبتی کمک کند.</a:t>
            </a:r>
          </a:p>
          <a:p>
            <a:pPr algn="r" rtl="1"/>
            <a:r>
              <a:rPr lang="fa-IR" sz="2400" dirty="0">
                <a:latin typeface="Arial" panose="020B0604020202020204" pitchFamily="34" charset="0"/>
                <a:cs typeface="B Homa" panose="00000400000000000000" pitchFamily="2" charset="-78"/>
              </a:rPr>
              <a:t>زیست </a:t>
            </a:r>
            <a:r>
              <a:rPr lang="fa-IR" sz="2400" dirty="0" err="1">
                <a:latin typeface="Arial" panose="020B0604020202020204" pitchFamily="34" charset="0"/>
                <a:cs typeface="B Homa" panose="00000400000000000000" pitchFamily="2" charset="-78"/>
              </a:rPr>
              <a:t>عفیفانه</a:t>
            </a:r>
            <a:r>
              <a:rPr lang="fa-IR" sz="2400" dirty="0">
                <a:latin typeface="Arial" panose="020B0604020202020204" pitchFamily="34" charset="0"/>
                <a:cs typeface="B Homa" panose="00000400000000000000" pitchFamily="2" charset="-78"/>
              </a:rPr>
              <a:t> میانه روی در بهره </a:t>
            </a:r>
            <a:r>
              <a:rPr lang="fa-IR" sz="2400" dirty="0" err="1">
                <a:latin typeface="Arial" panose="020B0604020202020204" pitchFamily="34" charset="0"/>
                <a:cs typeface="B Homa" panose="00000400000000000000" pitchFamily="2" charset="-78"/>
              </a:rPr>
              <a:t>مندی</a:t>
            </a:r>
            <a:r>
              <a:rPr lang="fa-IR" sz="2400" dirty="0">
                <a:latin typeface="Arial" panose="020B0604020202020204" pitchFamily="34" charset="0"/>
                <a:cs typeface="B Homa" panose="00000400000000000000" pitchFamily="2" charset="-78"/>
              </a:rPr>
              <a:t> از امور مفید و مورد نیاز و خود داری از اموری سلامت و بالندگی شخص و جامعه را از بین میبرد</a:t>
            </a:r>
          </a:p>
          <a:p>
            <a:pPr algn="r" rtl="1"/>
            <a:r>
              <a:rPr lang="fa-IR" sz="2400" dirty="0">
                <a:latin typeface="Arial" panose="020B0604020202020204" pitchFamily="34" charset="0"/>
                <a:cs typeface="B Homa" panose="00000400000000000000" pitchFamily="2" charset="-78"/>
              </a:rPr>
              <a:t>زیست </a:t>
            </a:r>
            <a:r>
              <a:rPr lang="fa-IR" sz="2400" dirty="0" err="1">
                <a:latin typeface="Arial" panose="020B0604020202020204" pitchFamily="34" charset="0"/>
                <a:cs typeface="B Homa" panose="00000400000000000000" pitchFamily="2" charset="-78"/>
              </a:rPr>
              <a:t>عفیفانه</a:t>
            </a:r>
            <a:r>
              <a:rPr lang="fa-IR" sz="2400" dirty="0">
                <a:latin typeface="Arial" panose="020B0604020202020204" pitchFamily="34" charset="0"/>
                <a:cs typeface="B Homa" panose="00000400000000000000" pitchFamily="2" charset="-78"/>
              </a:rPr>
              <a:t> با ترویج </a:t>
            </a:r>
            <a:r>
              <a:rPr lang="fa-IR" sz="2400" dirty="0" err="1">
                <a:latin typeface="Arial" panose="020B0604020202020204" pitchFamily="34" charset="0"/>
                <a:cs typeface="B Homa" panose="00000400000000000000" pitchFamily="2" charset="-78"/>
              </a:rPr>
              <a:t>خویشتن‌داری</a:t>
            </a:r>
            <a:r>
              <a:rPr lang="fa-IR" sz="2400" dirty="0">
                <a:latin typeface="Arial" panose="020B0604020202020204" pitchFamily="34" charset="0"/>
                <a:cs typeface="B Homa" panose="00000400000000000000" pitchFamily="2" charset="-78"/>
              </a:rPr>
              <a:t> و دوری از رفتارهای ناسالم، به کاهش استرس و اضطراب کمک </a:t>
            </a:r>
            <a:r>
              <a:rPr lang="fa-IR" sz="2400" dirty="0" err="1">
                <a:latin typeface="Arial" panose="020B0604020202020204" pitchFamily="34" charset="0"/>
                <a:cs typeface="B Homa" panose="00000400000000000000" pitchFamily="2" charset="-78"/>
              </a:rPr>
              <a:t>می‌کند</a:t>
            </a:r>
            <a:r>
              <a:rPr lang="fa-IR" sz="2400" dirty="0">
                <a:latin typeface="Arial" panose="020B0604020202020204" pitchFamily="34" charset="0"/>
                <a:cs typeface="B Homa" panose="00000400000000000000" pitchFamily="2" charset="-78"/>
              </a:rPr>
              <a:t>. وقتی فرد از نظر اخلاقی و رفتاری در آرامش باشد، سلامت روان بهتری خواهد داشت و این امر به نوبه خود به مراقبت بهتر از خود منجر </a:t>
            </a:r>
            <a:r>
              <a:rPr lang="fa-IR" sz="2400" dirty="0" err="1">
                <a:latin typeface="Arial" panose="020B0604020202020204" pitchFamily="34" charset="0"/>
                <a:cs typeface="B Homa" panose="00000400000000000000" pitchFamily="2" charset="-78"/>
              </a:rPr>
              <a:t>می‌شود</a:t>
            </a:r>
            <a:r>
              <a:rPr lang="fa-IR" sz="2400" dirty="0">
                <a:latin typeface="Arial" panose="020B0604020202020204" pitchFamily="34" charset="0"/>
                <a:cs typeface="B Homa" panose="00000400000000000000" pitchFamily="2" charset="-78"/>
              </a:rPr>
              <a:t>. </a:t>
            </a:r>
          </a:p>
          <a:p>
            <a:pPr algn="r" rtl="1"/>
            <a:endParaRPr lang="en-US" dirty="0"/>
          </a:p>
        </p:txBody>
      </p:sp>
    </p:spTree>
    <p:extLst>
      <p:ext uri="{BB962C8B-B14F-4D97-AF65-F5344CB8AC3E}">
        <p14:creationId xmlns:p14="http://schemas.microsoft.com/office/powerpoint/2010/main" val="1619697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9EEB3-F60B-9B2F-59A7-7DB75C14B3F9}"/>
              </a:ext>
            </a:extLst>
          </p:cNvPr>
          <p:cNvSpPr>
            <a:spLocks noGrp="1"/>
          </p:cNvSpPr>
          <p:nvPr>
            <p:ph type="title"/>
          </p:nvPr>
        </p:nvSpPr>
        <p:spPr>
          <a:xfrm>
            <a:off x="602906" y="971106"/>
            <a:ext cx="8596668" cy="3228753"/>
          </a:xfrm>
        </p:spPr>
        <p:txBody>
          <a:bodyPr>
            <a:normAutofit/>
          </a:bodyPr>
          <a:lstStyle/>
          <a:p>
            <a:pPr algn="r" rtl="1"/>
            <a:r>
              <a:rPr lang="fa-IR" sz="2400" b="1" dirty="0">
                <a:solidFill>
                  <a:schemeClr val="tx1"/>
                </a:solidFill>
              </a:rPr>
              <a:t>خود مراقبتی شامل سه بخش :</a:t>
            </a:r>
            <a:br>
              <a:rPr lang="fa-IR" sz="2400" b="1" dirty="0">
                <a:solidFill>
                  <a:schemeClr val="tx1"/>
                </a:solidFill>
              </a:rPr>
            </a:br>
            <a:br>
              <a:rPr lang="fa-IR" sz="2400" dirty="0">
                <a:solidFill>
                  <a:schemeClr val="tx1"/>
                </a:solidFill>
                <a:latin typeface="Arial" panose="020B0604020202020204" pitchFamily="34" charset="0"/>
                <a:cs typeface="Arial" panose="020B0604020202020204" pitchFamily="34" charset="0"/>
              </a:rPr>
            </a:br>
            <a:r>
              <a:rPr lang="fa-IR" sz="2400" dirty="0">
                <a:solidFill>
                  <a:schemeClr val="tx1"/>
                </a:solidFill>
                <a:latin typeface="Arial" panose="020B0604020202020204" pitchFamily="34" charset="0"/>
                <a:cs typeface="Arial" panose="020B0604020202020204" pitchFamily="34" charset="0"/>
              </a:rPr>
              <a:t>1. مراقبت از خود با الزامات بیرونی (با اعمال قانون و مجازات)</a:t>
            </a:r>
            <a:br>
              <a:rPr lang="fa-IR" sz="2400" dirty="0">
                <a:solidFill>
                  <a:schemeClr val="tx1"/>
                </a:solidFill>
                <a:latin typeface="Arial" panose="020B0604020202020204" pitchFamily="34" charset="0"/>
                <a:cs typeface="Arial" panose="020B0604020202020204" pitchFamily="34" charset="0"/>
              </a:rPr>
            </a:br>
            <a:r>
              <a:rPr lang="fa-IR" sz="2400" dirty="0">
                <a:solidFill>
                  <a:schemeClr val="tx1"/>
                </a:solidFill>
                <a:latin typeface="Arial" panose="020B0604020202020204" pitchFamily="34" charset="0"/>
                <a:cs typeface="Arial" panose="020B0604020202020204" pitchFamily="34" charset="0"/>
              </a:rPr>
              <a:t>2.مراقبت از خود با الزامات درونی (وجدان)</a:t>
            </a:r>
            <a:br>
              <a:rPr lang="fa-IR" sz="2400" dirty="0">
                <a:solidFill>
                  <a:schemeClr val="tx1"/>
                </a:solidFill>
                <a:latin typeface="Arial" panose="020B0604020202020204" pitchFamily="34" charset="0"/>
                <a:cs typeface="Arial" panose="020B0604020202020204" pitchFamily="34" charset="0"/>
              </a:rPr>
            </a:br>
            <a:r>
              <a:rPr lang="fa-IR" sz="2400" dirty="0">
                <a:solidFill>
                  <a:schemeClr val="tx1"/>
                </a:solidFill>
                <a:latin typeface="Arial" panose="020B0604020202020204" pitchFamily="34" charset="0"/>
                <a:cs typeface="Arial" panose="020B0604020202020204" pitchFamily="34" charset="0"/>
              </a:rPr>
              <a:t>3.مراقبت از خود با الزامات برخاسته از منش و فضیلت با جوشش مراقبت های درونی خود مراقبتی و عفت به سبک زندگی تبدیل می شود</a:t>
            </a:r>
            <a:endParaRPr lang="en-US" sz="2400" dirty="0">
              <a:solidFill>
                <a:schemeClr val="tx1"/>
              </a:solidFill>
              <a:latin typeface="Arial" panose="020B0604020202020204" pitchFamily="34" charset="0"/>
              <a:cs typeface="Arial" panose="020B0604020202020204" pitchFamily="34" charset="0"/>
            </a:endParaRPr>
          </a:p>
        </p:txBody>
      </p:sp>
      <p:pic>
        <p:nvPicPr>
          <p:cNvPr id="5" name="Content Placeholder 4">
            <a:extLst>
              <a:ext uri="{FF2B5EF4-FFF2-40B4-BE49-F238E27FC236}">
                <a16:creationId xmlns:a16="http://schemas.microsoft.com/office/drawing/2014/main" id="{628452F4-33BA-92E9-0653-F433FCAD0D1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4885" y="3429000"/>
            <a:ext cx="6220046" cy="3228753"/>
          </a:xfrm>
        </p:spPr>
      </p:pic>
    </p:spTree>
    <p:extLst>
      <p:ext uri="{BB962C8B-B14F-4D97-AF65-F5344CB8AC3E}">
        <p14:creationId xmlns:p14="http://schemas.microsoft.com/office/powerpoint/2010/main" val="2508626776"/>
      </p:ext>
    </p:extLst>
  </p:cSld>
  <p:clrMapOvr>
    <a:masterClrMapping/>
  </p:clrMapOvr>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300</TotalTime>
  <Words>2030</Words>
  <Application>Microsoft Office PowerPoint</Application>
  <PresentationFormat>Widescreen</PresentationFormat>
  <Paragraphs>64</Paragraphs>
  <Slides>29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 Unicode MS</vt:lpstr>
      <vt:lpstr>110_Besmellah_1(MRT)</vt:lpstr>
      <vt:lpstr>Arial</vt:lpstr>
      <vt:lpstr>Arial Black</vt:lpstr>
      <vt:lpstr>Calibri</vt:lpstr>
      <vt:lpstr>Cambria Math</vt:lpstr>
      <vt:lpstr>Trebuchet MS</vt:lpstr>
      <vt:lpstr>Wingdings 3</vt:lpstr>
      <vt:lpstr>Facet</vt:lpstr>
      <vt:lpstr>PowerPoint Presentation</vt:lpstr>
      <vt:lpstr>ٱلَّذِينَ ضَلَّ سَعْيُهُمْ فِى ٱلْحَيَوٰةِ ٱلدُّنْيَا وَهُمْ يَحْسَبُونَ أَنَّهُمْ يُحْسِنُونَ صُنْعًا</vt:lpstr>
      <vt:lpstr>اگر کسی خصوصیتی را در حد کمال داشته باشد به فکرش خطور نمی‌کند که آن خصوصیت را به معرض نمایش بگذارد بلکه از وجود آن به قدر کافی خرسند است.   این معنا با این ضرب‌المثل نیز گفته می‌شود که: نعلی که صدا  می‌کند حتما یک میخ کم دارد  درباب حکمت زندگی محمد مبشری  </vt:lpstr>
      <vt:lpstr>زیست عفیفانه لیلا حیدری  مشاور امور زنان و خانواده ستاد اقامه نماز استان کردستان</vt:lpstr>
      <vt:lpstr>زیست عفیفانه    سامان دهی زندگی برپایه فضیلت ، زیست عفیفانه با خود مراقبتی پیوند دو سویه دارد زیست عفیفانه : فضیلت به فرمان خرد بودن در خواسته های نفسانی است رابطه مستقیم زیست عفیفانه با خود مراقبتی میانه روی در بهره مندی از امور مفید ومورد نیاز  خود داری از اموری که سلامت و بالندگی شخص و جامعه را از بین میبرد</vt:lpstr>
      <vt:lpstr>زیست عفیفانه به این معنی است که هر فردی برای خود یک چهارچوب رفتاری و نوعی سیستم خودکنترلی قائل باشد. یک انسان سالم باید بتواند اهداف خود را به صورت هدفمند کنترل کند. این اهداف به گونه‌ای تنظیم شده است که برای او منافعی را در پی داشته باشد و مضراتی را از زندگی او دفع کند، به نوعی شبیه همان رفتار تقوا محوری است که در مضامین اسلامی به آن اشاره شده است. </vt:lpstr>
      <vt:lpstr>زیست عفیفانه و خودمراقبتی دو مفهوم مرتبط هستند که به جنبه‌های مختلفی از زندگی فردی و اجتماعی می‌پردازند. زیست عفیفانه به معنای زندگی بر اساس اصول اخلاقی و دینی، حفظ حریم شخصی و احترام به دیگران است. خودمراقبتی به معنای توجه به سلامت جسمی و روحی و اتخاذ رفتارهایی است که به بهبود کیفیت زندگی کمک می‌کند.</vt:lpstr>
      <vt:lpstr>رابطه مستقیم زیست عفیفانه (عفت ورزی) با خود مراقبتی</vt:lpstr>
      <vt:lpstr>خود مراقبتی شامل سه بخش :  1. مراقبت از خود با الزامات بیرونی (با اعمال قانون و مجازات) 2.مراقبت از خود با الزامات درونی (وجدان) 3.مراقبت از خود با الزامات برخاسته از منش و فضیلت با جوشش مراقبت های درونی خود مراقبتی و عفت به سبک زندگی تبدیل می شود</vt:lpstr>
      <vt:lpstr>مولفه های زیست عفیفانه   1.انتخاب امور شایسته و پرهیز از امور نا شایست (ملاک شایستگی مفید بودن امری در سلامت ،رشد ،بالندگی و سعادت فردی و اجتماعی است ) 2. انتخاب به اندازه (در حد اعتدال ) و دوری از افراط و اسراف </vt:lpstr>
      <vt:lpstr>قلمرو زیست عفیفانه از دیدگاه ارسطو</vt:lpstr>
      <vt:lpstr>زیست عفیفانه در قرآن  قرآن عفت ورزی را هم در اتباط جنسی و هم کسب ثروت بیان کرده است  در تمدن اسلامی و در بین حکیمان و اندیشمندان اسلامی زیست عفیفانه مفهومی فراگیر بوده و شامل مواردی به شرح ذیل می باشد  1.عفت در تغذیه 2. عفت در استفاده از منابع 3. عفت در گفتار و نوشتار 4.عفت در پوشش 5.عفت در نگاه  6. عفت در ارتباط 7.عفت دردنیای مجازی 8.عفت در فکر و خیال </vt:lpstr>
      <vt:lpstr>1.عفت در تغذیه  ظاهری ترین قلمرو در زیست عفیفانه به مواد خوراکی و نوشیدنی ها مرتبط است. عفت ورزیدن در تغذیه شامل استفاده از مواد غذاییی سالم و مجاز(پرهیز از مواد تخدیر کننده،مسکر و اعتیاد آور در قلمرو عفت ورزی قرار میگیرد ) کدام پدر مادر مشفق و مهربانی به میل عزیز دلبندش برای مصرف مخدر و روانگردان و مسکرات پاسخ مثبت میدهد؟  </vt:lpstr>
      <vt:lpstr>2.عفت در استفاده از منابع و پرهیز از اسراف    پرهیز  از اسراف امروزه از راهبری ترین اصول جهانی در مصرف منابع است</vt:lpstr>
      <vt:lpstr>3 .عفت در گفتار و نوشتار:  عفت درکلام عموما در ارتباطات و روابط بین شخصی است. گاهی بی عفتی در کلام در گروهی رواج یافته و با سخنان غیر عفیفانه شادی میکند ... البته این اول ماجراست زیرا با بی عفتی در کلام شخصیت فرد تخریب و او را از بزرگواری و بزرگ منشی فرود آورده به تدریج روابط بین فردی را به رابطه ای رنج آور همرا با نزاع ، قهر و تنش های پر هزینه  می کشاند گاها نزاع های دسته جمعی نوجوانان و جوانان در خیابان ها از بی عفتی کلام ناشی شده است</vt:lpstr>
      <vt:lpstr>4.عفت در پوشش:  پوشش برای انسان دو عامل اصلی دارد عفت و حفظ بدن از سرما و گرما از مهمترین عوامل هنجارشکنی در پوشش اشتباه در مرز بین دیده شدن و تماشا شدن است فرزند محروم از دیده شدن  استعدادها ،هنر و توانایی اش در منزل به  تماشا شدن  روی می آورد کنش تماشا شدن اگرچه تجربه شیرینی برای دختران دارد اما آثار زیانباروجبران ناپذیری دارد</vt:lpstr>
      <vt:lpstr>5.عفت در نگاه :  یکی از وجوه ارتباطی انسان ارتباط بصری است . انسان در ارتباط بصری میتواند باری به هر جهت باشد و یا خویشتندار... نگاه عفیفانه نگاهی پاک و با خویشتنداری است  در یک نمونه جرم دختر خانمی با پوشش نامناسب و گردن بند طلایش که عریان  در جلوه است منجر به جرمی دهشناک توسط پسری در اثر بی عفتی در نگاه میشود</vt:lpstr>
      <vt:lpstr>6.عفت در ارتباط   آشکار ترین مصداق ارتباط عفیفانه ، در رابطه جنسی است  نیاز جنسی نیروی غریزی درونی و شدیدی برای پاسخ داری جوان برسر دوراه است باری به هرجهت بودن با هرکسی و درهررابطه ایی یا خویشتنداری و رابطه عفیفانه</vt:lpstr>
      <vt:lpstr>7.عفت در دنیای مجازی دنیای مجازی فرصت  های جدید فراوانی پیش روی قرار داده است و با رعیایت عفت در فضا تصمیم میگیریم دنبال رشد ،کسب علم و رسیدن به ثروت را دنبال کنیم یا هرزه گردی، هرزه نگاری و یا پورنوگرتافی و...  8.عفت در فکر و خیال از قلمرو های مهم زیست عفیفانه ،دنیای ذهن است فکر عفیفانه از فضیلت و معرفت نشأت می گیرد و خیالپردازی های ناسالم از بی عفتی ذهن ناشی میشود  </vt:lpstr>
      <vt:lpstr>تربیت زیست عفیفانه فرزندان  اولین قدم در تقویت زیست عفیفانه در فرزندان " مراقبت از فرزند " است . اما فرزندان نسبت به  اقدامات مراقبتی والدین واکنش منفی دارند..... </vt:lpstr>
      <vt:lpstr>علت های مراقبت گریزی فرزندان </vt:lpstr>
      <vt:lpstr>مهارتهای ارتباطی و تربیتی والدین با فرزندان    ۱- زبان عشق  بنیاد فرزند پروری محبت و عشق ورزی است که با نوازشگری جسمانی همراه است. عشق نا مشروط و بی چون و چرا به فرزندان داشته باشیم . دختران لمسی هستند با او دست بدهید در آغوش بگیرید برای دختران وقت بگذاریم قبل از اینکه دیگری وقت بگذارد ... ار دیگر جلوه های زبان عشق هدیه دادن و جشن تولد گرفتن است که باعث بالا رفتن اعتماد به نفس می شود. فرزندان با عشق نامشروط پدر و مادر پی به عدم مراقبت و دخالت پی خواهند برد </vt:lpstr>
      <vt:lpstr>۲- قدرت انگاره ها   انگاره به مثابه قدرت  تعریف انگاره ها:  " نقاشی ذهنی شخصی یا جامعه از خود یا هرچیز دیگری که می تواند زشت ، زیبا ، درست و غلط یا مخرب و سازنده باشد و در احساسات ، تصمیمات و رفتارهای فرد موثر واقع شود"  تصاویر و نقاشی های ذهنی ما در الگوهای رفتاری ما با فرزندان موثر است .  نقاشی ذهنی ما از نوشابه کوکاکولاست دلیل ساده ای دارد با ابزارهای رسانه ای توانسته بگوید کوکا کولا فقط نوشابه است .. شراره نماد شر ؛ شادی نماد  خیر و خوبی ... انگاره ذهنی ما از فرزندمان تنبل و درس نخوان است همین مبدا قضاوتهای ماست...</vt:lpstr>
      <vt:lpstr>  خودشی انگاری یک انگاره است .  مفهوم‌ جدیدی که شخص بدن و ظاهرش را طوری در نظر می گیرد که مطابق ایده آل های جامعه باشد و به همين دلیل فردی بارها عمل جراحی می کند ولی انگاره   اش از خود زشتی است...</vt:lpstr>
      <vt:lpstr>۳- مهارت مدیریت زبان های همزمان  استفاده درست از زبان سکوت ، زبان بدن ، زبان پوشش، زبان کردار ،  زبان منش و زبان نیت هنری شگرف در تربیت الگویی برای فرزندان است.  ۴- پند بیهوده  پندهای بیهوده آثار غیر قابل جبرانی بر فرزندان دارد   پند بیهوده به کار نشدنی فرمان می‌دهد و در نتیجه بدبینی و بی اعتمادی به والدین و مربیان را بیشتر می کند. تاکید بر پندهای ناشدنی باعث می شود فرزندان از موضع مخفی کردن تخلف و اخلاق گریزی به تخلف آشکار ، لج بازی ، عناد و اخلاق ستیزی روی بیاورند. </vt:lpstr>
      <vt:lpstr>موانع پند </vt:lpstr>
      <vt:lpstr>روشهای اثر بخشی پند دهی </vt:lpstr>
      <vt:lpstr>۵- موریانه های ارتباط : آفت و موریانه های ارتباط با فرزندان تلخ زبانی ، پرگویی ، تنبیه ، تحقیر ، تبعیض ، تهدید و مقایسه کردن است منجر به قهر و بحث و جدل های بی پایان ، لجاجت و در نهایت فرار از خانه و رفتارهای آسیب رسان پنهانی می شود.</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M.R.V</dc:creator>
  <cp:lastModifiedBy>Modaber</cp:lastModifiedBy>
  <cp:revision>17</cp:revision>
  <dcterms:created xsi:type="dcterms:W3CDTF">2025-07-14T10:17:54Z</dcterms:created>
  <dcterms:modified xsi:type="dcterms:W3CDTF">2025-07-31T15:59:53Z</dcterms:modified>
</cp:coreProperties>
</file>